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70"/>
  </p:notesMasterIdLst>
  <p:handoutMasterIdLst>
    <p:handoutMasterId r:id="rId71"/>
  </p:handoutMasterIdLst>
  <p:sldIdLst>
    <p:sldId id="256" r:id="rId2"/>
    <p:sldId id="257" r:id="rId3"/>
    <p:sldId id="258" r:id="rId4"/>
    <p:sldId id="259" r:id="rId5"/>
    <p:sldId id="285" r:id="rId6"/>
    <p:sldId id="276" r:id="rId7"/>
    <p:sldId id="277" r:id="rId8"/>
    <p:sldId id="278" r:id="rId9"/>
    <p:sldId id="260" r:id="rId10"/>
    <p:sldId id="261" r:id="rId11"/>
    <p:sldId id="279" r:id="rId12"/>
    <p:sldId id="263" r:id="rId13"/>
    <p:sldId id="262" r:id="rId14"/>
    <p:sldId id="284" r:id="rId15"/>
    <p:sldId id="264" r:id="rId16"/>
    <p:sldId id="265" r:id="rId17"/>
    <p:sldId id="266" r:id="rId18"/>
    <p:sldId id="267" r:id="rId19"/>
    <p:sldId id="268" r:id="rId20"/>
    <p:sldId id="269" r:id="rId21"/>
    <p:sldId id="270" r:id="rId22"/>
    <p:sldId id="271" r:id="rId23"/>
    <p:sldId id="281" r:id="rId24"/>
    <p:sldId id="280" r:id="rId25"/>
    <p:sldId id="282" r:id="rId26"/>
    <p:sldId id="283" r:id="rId27"/>
    <p:sldId id="272" r:id="rId28"/>
    <p:sldId id="324" r:id="rId29"/>
    <p:sldId id="273" r:id="rId30"/>
    <p:sldId id="274" r:id="rId31"/>
    <p:sldId id="275"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103" d="100"/>
          <a:sy n="103" d="100"/>
        </p:scale>
        <p:origin x="2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201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79F38F-A1F9-4B8B-84A8-65F586F3A6D0}" type="datetimeFigureOut">
              <a:rPr lang="en-US" smtClean="0"/>
              <a:pPr/>
              <a:t>8/14/2015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E637F2-CED9-43EE-972A-C70D15359A05}" type="slidenum">
              <a:rPr lang="en-US" smtClean="0"/>
              <a:pPr/>
              <a:t>‹#›</a:t>
            </a:fld>
            <a:endParaRPr lang="en-US" dirty="0"/>
          </a:p>
        </p:txBody>
      </p:sp>
    </p:spTree>
    <p:extLst>
      <p:ext uri="{BB962C8B-B14F-4D97-AF65-F5344CB8AC3E}">
        <p14:creationId xmlns:p14="http://schemas.microsoft.com/office/powerpoint/2010/main" val="3546704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89DF12-DB4E-45DA-A1B7-A6CC493436C5}" type="datetimeFigureOut">
              <a:rPr lang="en-US" smtClean="0"/>
              <a:pPr/>
              <a:t>8/14/2015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CA780-4DD0-4205-B0C9-35E36D06E4D1}" type="slidenum">
              <a:rPr lang="en-US" smtClean="0"/>
              <a:pPr/>
              <a:t>‹#›</a:t>
            </a:fld>
            <a:endParaRPr lang="en-US" dirty="0"/>
          </a:p>
        </p:txBody>
      </p:sp>
    </p:spTree>
    <p:extLst>
      <p:ext uri="{BB962C8B-B14F-4D97-AF65-F5344CB8AC3E}">
        <p14:creationId xmlns:p14="http://schemas.microsoft.com/office/powerpoint/2010/main" val="91098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the agenda and first part of the manual</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1</a:t>
            </a:fld>
            <a:endParaRPr lang="en-US" dirty="0"/>
          </a:p>
        </p:txBody>
      </p:sp>
    </p:spTree>
    <p:extLst>
      <p:ext uri="{BB962C8B-B14F-4D97-AF65-F5344CB8AC3E}">
        <p14:creationId xmlns:p14="http://schemas.microsoft.com/office/powerpoint/2010/main" val="1956131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each document and its proper usage.</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10</a:t>
            </a:fld>
            <a:endParaRPr lang="en-US" dirty="0"/>
          </a:p>
        </p:txBody>
      </p:sp>
    </p:spTree>
    <p:extLst>
      <p:ext uri="{BB962C8B-B14F-4D97-AF65-F5344CB8AC3E}">
        <p14:creationId xmlns:p14="http://schemas.microsoft.com/office/powerpoint/2010/main" val="3199645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each document and its proper usage.</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11</a:t>
            </a:fld>
            <a:endParaRPr lang="en-US" dirty="0"/>
          </a:p>
        </p:txBody>
      </p:sp>
    </p:spTree>
    <p:extLst>
      <p:ext uri="{BB962C8B-B14F-4D97-AF65-F5344CB8AC3E}">
        <p14:creationId xmlns:p14="http://schemas.microsoft.com/office/powerpoint/2010/main" val="2475627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entirely new document this year and has an entirely different look from years past.</a:t>
            </a:r>
          </a:p>
          <a:p>
            <a:endParaRPr lang="en-US" dirty="0" smtClean="0"/>
          </a:p>
          <a:p>
            <a:r>
              <a:rPr lang="en-US" dirty="0" smtClean="0"/>
              <a:t>Please read it and be familiar with it.</a:t>
            </a:r>
          </a:p>
          <a:p>
            <a:endParaRPr lang="en-US" dirty="0" smtClean="0"/>
          </a:p>
          <a:p>
            <a:r>
              <a:rPr lang="en-US" dirty="0" smtClean="0"/>
              <a:t>Take your time going over it with your students.</a:t>
            </a:r>
          </a:p>
          <a:p>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12</a:t>
            </a:fld>
            <a:endParaRPr lang="en-US" dirty="0"/>
          </a:p>
        </p:txBody>
      </p:sp>
    </p:spTree>
    <p:extLst>
      <p:ext uri="{BB962C8B-B14F-4D97-AF65-F5344CB8AC3E}">
        <p14:creationId xmlns:p14="http://schemas.microsoft.com/office/powerpoint/2010/main" val="4029189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each of these parts</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13</a:t>
            </a:fld>
            <a:endParaRPr lang="en-US" dirty="0"/>
          </a:p>
        </p:txBody>
      </p:sp>
    </p:spTree>
    <p:extLst>
      <p:ext uri="{BB962C8B-B14F-4D97-AF65-F5344CB8AC3E}">
        <p14:creationId xmlns:p14="http://schemas.microsoft.com/office/powerpoint/2010/main" val="528928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use the proper terminology when discussing this with parents.</a:t>
            </a:r>
          </a:p>
          <a:p>
            <a:endParaRPr lang="en-US" dirty="0" smtClean="0"/>
          </a:p>
          <a:p>
            <a:r>
              <a:rPr lang="en-US" dirty="0" smtClean="0"/>
              <a:t>Only use due process in the situation that is explained. Suspension in excess of 10 days.</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14</a:t>
            </a:fld>
            <a:endParaRPr lang="en-US" dirty="0"/>
          </a:p>
        </p:txBody>
      </p:sp>
    </p:spTree>
    <p:extLst>
      <p:ext uri="{BB962C8B-B14F-4D97-AF65-F5344CB8AC3E}">
        <p14:creationId xmlns:p14="http://schemas.microsoft.com/office/powerpoint/2010/main" val="20459703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4CA780-4DD0-4205-B0C9-35E36D06E4D1}" type="slidenum">
              <a:rPr lang="en-US" smtClean="0"/>
              <a:pPr/>
              <a:t>15</a:t>
            </a:fld>
            <a:endParaRPr lang="en-US" dirty="0"/>
          </a:p>
        </p:txBody>
      </p:sp>
    </p:spTree>
    <p:extLst>
      <p:ext uri="{BB962C8B-B14F-4D97-AF65-F5344CB8AC3E}">
        <p14:creationId xmlns:p14="http://schemas.microsoft.com/office/powerpoint/2010/main" val="540946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know that this is now published in the R and R handbook.</a:t>
            </a:r>
          </a:p>
          <a:p>
            <a:r>
              <a:rPr lang="en-US" b="1" u="sng" dirty="0" smtClean="0"/>
              <a:t>Parents will read this, </a:t>
            </a:r>
            <a:r>
              <a:rPr lang="en-US" dirty="0" smtClean="0"/>
              <a:t>they will want you to explain why you given then a more severe consequence than what is listed.</a:t>
            </a:r>
          </a:p>
          <a:p>
            <a:r>
              <a:rPr lang="en-US" dirty="0" smtClean="0"/>
              <a:t>Be prepared with an answer. (previous interventions, progressive discipline, behavior tracking forms, etc.)</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16</a:t>
            </a:fld>
            <a:endParaRPr lang="en-US" dirty="0"/>
          </a:p>
        </p:txBody>
      </p:sp>
    </p:spTree>
    <p:extLst>
      <p:ext uri="{BB962C8B-B14F-4D97-AF65-F5344CB8AC3E}">
        <p14:creationId xmlns:p14="http://schemas.microsoft.com/office/powerpoint/2010/main" val="1333817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17</a:t>
            </a:fld>
            <a:endParaRPr lang="en-US" dirty="0"/>
          </a:p>
        </p:txBody>
      </p:sp>
    </p:spTree>
    <p:extLst>
      <p:ext uri="{BB962C8B-B14F-4D97-AF65-F5344CB8AC3E}">
        <p14:creationId xmlns:p14="http://schemas.microsoft.com/office/powerpoint/2010/main" val="1316374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template in these situations.  It will bring uniformity to the process and give the school a stronger standing in the removal hearings.</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18</a:t>
            </a:fld>
            <a:endParaRPr lang="en-US" dirty="0"/>
          </a:p>
        </p:txBody>
      </p:sp>
    </p:spTree>
    <p:extLst>
      <p:ext uri="{BB962C8B-B14F-4D97-AF65-F5344CB8AC3E}">
        <p14:creationId xmlns:p14="http://schemas.microsoft.com/office/powerpoint/2010/main" val="1943805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4CA780-4DD0-4205-B0C9-35E36D06E4D1}" type="slidenum">
              <a:rPr lang="en-US" smtClean="0"/>
              <a:pPr/>
              <a:t>19</a:t>
            </a:fld>
            <a:endParaRPr lang="en-US" dirty="0"/>
          </a:p>
        </p:txBody>
      </p:sp>
    </p:spTree>
    <p:extLst>
      <p:ext uri="{BB962C8B-B14F-4D97-AF65-F5344CB8AC3E}">
        <p14:creationId xmlns:p14="http://schemas.microsoft.com/office/powerpoint/2010/main" val="75668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Introduce Sgt. Bauer,</a:t>
            </a:r>
            <a:r>
              <a:rPr lang="en-US" baseline="0" dirty="0" smtClean="0"/>
              <a:t> Officer McKenzie, and Officer </a:t>
            </a:r>
            <a:r>
              <a:rPr lang="en-US" baseline="0" dirty="0" err="1" smtClean="0"/>
              <a:t>McClean</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2</a:t>
            </a:fld>
            <a:endParaRPr lang="en-US" dirty="0"/>
          </a:p>
        </p:txBody>
      </p:sp>
    </p:spTree>
    <p:extLst>
      <p:ext uri="{BB962C8B-B14F-4D97-AF65-F5344CB8AC3E}">
        <p14:creationId xmlns:p14="http://schemas.microsoft.com/office/powerpoint/2010/main" val="3643371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mark only reported to law enforcement , not arrest, unless the arrest actually took place on campus.  If the SRO issues a warrant it is not an arrest until it is served.  You will need to go back into focus upon receiving arrest notification from our office and mark arrest.  This only applies to an arrest that happened as a result of an offense on campus.</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20</a:t>
            </a:fld>
            <a:endParaRPr lang="en-US" dirty="0"/>
          </a:p>
        </p:txBody>
      </p:sp>
    </p:spTree>
    <p:extLst>
      <p:ext uri="{BB962C8B-B14F-4D97-AF65-F5344CB8AC3E}">
        <p14:creationId xmlns:p14="http://schemas.microsoft.com/office/powerpoint/2010/main" val="39976264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4CA780-4DD0-4205-B0C9-35E36D06E4D1}" type="slidenum">
              <a:rPr lang="en-US" smtClean="0"/>
              <a:pPr/>
              <a:t>21</a:t>
            </a:fld>
            <a:endParaRPr lang="en-US" dirty="0"/>
          </a:p>
        </p:txBody>
      </p:sp>
    </p:spTree>
    <p:extLst>
      <p:ext uri="{BB962C8B-B14F-4D97-AF65-F5344CB8AC3E}">
        <p14:creationId xmlns:p14="http://schemas.microsoft.com/office/powerpoint/2010/main" val="101409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 teacher or student indicates bullying or harassment.  Per chapter 7 of the school board rules and investigation must take place.  If found to be unfounded, all parties must still be notified.  If founded, parties must be notified and a corrective action plan must be put in place for the student or students that are bullying.  This plan must be monitored with fidelity.</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22</a:t>
            </a:fld>
            <a:endParaRPr lang="en-US" dirty="0"/>
          </a:p>
        </p:txBody>
      </p:sp>
    </p:spTree>
    <p:extLst>
      <p:ext uri="{BB962C8B-B14F-4D97-AF65-F5344CB8AC3E}">
        <p14:creationId xmlns:p14="http://schemas.microsoft.com/office/powerpoint/2010/main" val="802941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4CA780-4DD0-4205-B0C9-35E36D06E4D1}" type="slidenum">
              <a:rPr lang="en-US" smtClean="0"/>
              <a:pPr/>
              <a:t>23</a:t>
            </a:fld>
            <a:endParaRPr lang="en-US" dirty="0"/>
          </a:p>
        </p:txBody>
      </p:sp>
    </p:spTree>
    <p:extLst>
      <p:ext uri="{BB962C8B-B14F-4D97-AF65-F5344CB8AC3E}">
        <p14:creationId xmlns:p14="http://schemas.microsoft.com/office/powerpoint/2010/main" val="2753577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4CA780-4DD0-4205-B0C9-35E36D06E4D1}" type="slidenum">
              <a:rPr lang="en-US" smtClean="0"/>
              <a:pPr/>
              <a:t>24</a:t>
            </a:fld>
            <a:endParaRPr lang="en-US" dirty="0"/>
          </a:p>
        </p:txBody>
      </p:sp>
    </p:spTree>
    <p:extLst>
      <p:ext uri="{BB962C8B-B14F-4D97-AF65-F5344CB8AC3E}">
        <p14:creationId xmlns:p14="http://schemas.microsoft.com/office/powerpoint/2010/main" val="3553659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4CA780-4DD0-4205-B0C9-35E36D06E4D1}" type="slidenum">
              <a:rPr lang="en-US" smtClean="0"/>
              <a:pPr/>
              <a:t>25</a:t>
            </a:fld>
            <a:endParaRPr lang="en-US" dirty="0"/>
          </a:p>
        </p:txBody>
      </p:sp>
    </p:spTree>
    <p:extLst>
      <p:ext uri="{BB962C8B-B14F-4D97-AF65-F5344CB8AC3E}">
        <p14:creationId xmlns:p14="http://schemas.microsoft.com/office/powerpoint/2010/main" val="3086895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4CA780-4DD0-4205-B0C9-35E36D06E4D1}" type="slidenum">
              <a:rPr lang="en-US" smtClean="0"/>
              <a:pPr/>
              <a:t>26</a:t>
            </a:fld>
            <a:endParaRPr lang="en-US" dirty="0"/>
          </a:p>
        </p:txBody>
      </p:sp>
    </p:spTree>
    <p:extLst>
      <p:ext uri="{BB962C8B-B14F-4D97-AF65-F5344CB8AC3E}">
        <p14:creationId xmlns:p14="http://schemas.microsoft.com/office/powerpoint/2010/main" val="3064252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4CA780-4DD0-4205-B0C9-35E36D06E4D1}" type="slidenum">
              <a:rPr lang="en-US" smtClean="0"/>
              <a:pPr/>
              <a:t>27</a:t>
            </a:fld>
            <a:endParaRPr lang="en-US" dirty="0"/>
          </a:p>
        </p:txBody>
      </p:sp>
    </p:spTree>
    <p:extLst>
      <p:ext uri="{BB962C8B-B14F-4D97-AF65-F5344CB8AC3E}">
        <p14:creationId xmlns:p14="http://schemas.microsoft.com/office/powerpoint/2010/main" val="33720332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4CA780-4DD0-4205-B0C9-35E36D06E4D1}" type="slidenum">
              <a:rPr lang="en-US" smtClean="0"/>
              <a:pPr/>
              <a:t>29</a:t>
            </a:fld>
            <a:endParaRPr lang="en-US" dirty="0"/>
          </a:p>
        </p:txBody>
      </p:sp>
    </p:spTree>
    <p:extLst>
      <p:ext uri="{BB962C8B-B14F-4D97-AF65-F5344CB8AC3E}">
        <p14:creationId xmlns:p14="http://schemas.microsoft.com/office/powerpoint/2010/main" val="3670983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4CA780-4DD0-4205-B0C9-35E36D06E4D1}" type="slidenum">
              <a:rPr lang="en-US" smtClean="0"/>
              <a:pPr/>
              <a:t>30</a:t>
            </a:fld>
            <a:endParaRPr lang="en-US" dirty="0"/>
          </a:p>
        </p:txBody>
      </p:sp>
    </p:spTree>
    <p:extLst>
      <p:ext uri="{BB962C8B-B14F-4D97-AF65-F5344CB8AC3E}">
        <p14:creationId xmlns:p14="http://schemas.microsoft.com/office/powerpoint/2010/main" val="3964180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Tell them where</a:t>
            </a:r>
            <a:r>
              <a:rPr lang="en-US" baseline="0" dirty="0" smtClean="0"/>
              <a:t> the restrooms are located and let them know where the teacher’s lounge is located.</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3</a:t>
            </a:fld>
            <a:endParaRPr lang="en-US" dirty="0"/>
          </a:p>
        </p:txBody>
      </p:sp>
    </p:spTree>
    <p:extLst>
      <p:ext uri="{BB962C8B-B14F-4D97-AF65-F5344CB8AC3E}">
        <p14:creationId xmlns:p14="http://schemas.microsoft.com/office/powerpoint/2010/main" val="993690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4CA780-4DD0-4205-B0C9-35E36D06E4D1}" type="slidenum">
              <a:rPr lang="en-US" smtClean="0"/>
              <a:pPr/>
              <a:t>31</a:t>
            </a:fld>
            <a:endParaRPr lang="en-US" dirty="0"/>
          </a:p>
        </p:txBody>
      </p:sp>
    </p:spTree>
    <p:extLst>
      <p:ext uri="{BB962C8B-B14F-4D97-AF65-F5344CB8AC3E}">
        <p14:creationId xmlns:p14="http://schemas.microsoft.com/office/powerpoint/2010/main" val="3748603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ea typeface="ＭＳ Ｐゴシック" panose="020B0600070205080204" pitchFamily="34" charset="-128"/>
              </a:rPr>
              <a:t>Modeling of how to regulate one’s emotions, has not occurred.</a:t>
            </a:r>
          </a:p>
        </p:txBody>
      </p:sp>
      <p:sp>
        <p:nvSpPr>
          <p:cNvPr id="3789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SEDNET Trauma-Informed Care Training</a:t>
            </a:r>
          </a:p>
        </p:txBody>
      </p:sp>
      <p:sp>
        <p:nvSpPr>
          <p:cNvPr id="37893"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ea typeface="ＭＳ Ｐゴシック" panose="020B0600070205080204" pitchFamily="34" charset="-128"/>
              </a:rPr>
              <a:t>4/30/13</a:t>
            </a:r>
          </a:p>
        </p:txBody>
      </p:sp>
      <p:sp>
        <p:nvSpPr>
          <p:cNvPr id="3789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249025E-4791-4A85-B59B-F5F8AE724F28}" type="slidenum">
              <a:rPr lang="en-US" altLang="en-US">
                <a:ea typeface="ＭＳ Ｐゴシック" panose="020B0600070205080204" pitchFamily="34" charset="-128"/>
              </a:rPr>
              <a:pPr/>
              <a:t>61</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2109285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44588" y="684213"/>
            <a:ext cx="4570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ea typeface="ＭＳ Ｐゴシック" panose="020B0600070205080204" pitchFamily="34" charset="-128"/>
            </a:endParaRPr>
          </a:p>
        </p:txBody>
      </p:sp>
      <p:sp>
        <p:nvSpPr>
          <p:cNvPr id="38916"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SEDNET EBD Contact TIC Presentation</a:t>
            </a:r>
          </a:p>
        </p:txBody>
      </p:sp>
      <p:sp>
        <p:nvSpPr>
          <p:cNvPr id="38917"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D22DB13-6899-4156-89E8-846F2A67E65D}" type="slidenum">
              <a:rPr lang="en-US" altLang="en-US">
                <a:ea typeface="ＭＳ Ｐゴシック" panose="020B0600070205080204" pitchFamily="34" charset="-128"/>
              </a:rPr>
              <a:pPr/>
              <a:t>64</a:t>
            </a:fld>
            <a:endParaRPr lang="en-US" altLang="en-US">
              <a:ea typeface="ＭＳ Ｐゴシック" panose="020B0600070205080204" pitchFamily="34" charset="-128"/>
            </a:endParaRPr>
          </a:p>
        </p:txBody>
      </p:sp>
      <p:sp>
        <p:nvSpPr>
          <p:cNvPr id="38918" name="Date Placeholder 5"/>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ea typeface="ＭＳ Ｐゴシック" panose="020B0600070205080204" pitchFamily="34" charset="-128"/>
              </a:rPr>
              <a:t>4/30/13</a:t>
            </a:r>
          </a:p>
        </p:txBody>
      </p:sp>
    </p:spTree>
    <p:extLst>
      <p:ext uri="{BB962C8B-B14F-4D97-AF65-F5344CB8AC3E}">
        <p14:creationId xmlns:p14="http://schemas.microsoft.com/office/powerpoint/2010/main" val="3834835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ea typeface="ＭＳ Ｐゴシック" panose="020B0600070205080204"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A7434FC-0F2F-41F6-BEAE-32FC7CA7CE8D}" type="slidenum">
              <a:rPr lang="en-US" altLang="en-US">
                <a:ea typeface="ＭＳ Ｐゴシック" panose="020B0600070205080204" pitchFamily="34" charset="-128"/>
              </a:rPr>
              <a:pPr/>
              <a:t>65</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3241424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ea typeface="ＭＳ Ｐゴシック" panose="020B0600070205080204" pitchFamily="34" charset="-128"/>
                <a:cs typeface="Arial" panose="020B0604020202020204" pitchFamily="34" charset="0"/>
              </a:rPr>
              <a:t>Plug for Zones of Regulation Curriculum</a:t>
            </a:r>
          </a:p>
          <a:p>
            <a:pPr>
              <a:spcBef>
                <a:spcPct val="0"/>
              </a:spcBef>
            </a:pPr>
            <a:endParaRPr lang="en-US" altLang="en-US" smtClean="0">
              <a:ea typeface="ＭＳ Ｐゴシック" panose="020B0600070205080204" pitchFamily="34" charset="-128"/>
              <a:cs typeface="Arial" panose="020B0604020202020204" pitchFamily="34" charset="0"/>
            </a:endParaRPr>
          </a:p>
          <a:p>
            <a:pPr>
              <a:spcBef>
                <a:spcPct val="0"/>
              </a:spcBef>
            </a:pPr>
            <a:r>
              <a:rPr lang="en-US" altLang="en-US" smtClean="0">
                <a:ea typeface="ＭＳ Ｐゴシック" panose="020B0600070205080204" pitchFamily="34" charset="-128"/>
                <a:cs typeface="Arial" panose="020B0604020202020204" pitchFamily="34" charset="0"/>
              </a:rPr>
              <a:t>Maintain a highly structured, safe environment</a:t>
            </a:r>
          </a:p>
          <a:p>
            <a:pPr>
              <a:spcBef>
                <a:spcPct val="0"/>
              </a:spcBef>
            </a:pPr>
            <a:r>
              <a:rPr lang="en-US" altLang="en-US" smtClean="0">
                <a:ea typeface="ＭＳ Ｐゴシック" panose="020B0600070205080204" pitchFamily="34" charset="-128"/>
                <a:cs typeface="Arial" panose="020B0604020202020204" pitchFamily="34" charset="0"/>
              </a:rPr>
              <a:t>Develop a predictable and consistent routine</a:t>
            </a:r>
          </a:p>
          <a:p>
            <a:pPr>
              <a:spcBef>
                <a:spcPct val="0"/>
              </a:spcBef>
            </a:pPr>
            <a:r>
              <a:rPr lang="en-US" altLang="en-US" smtClean="0">
                <a:ea typeface="ＭＳ Ｐゴシック" panose="020B0600070205080204" pitchFamily="34" charset="-128"/>
                <a:cs typeface="Arial" panose="020B0604020202020204" pitchFamily="34" charset="0"/>
              </a:rPr>
              <a:t>Set clear, firm, consistent limits for inappropriate behavior</a:t>
            </a:r>
          </a:p>
          <a:p>
            <a:pPr>
              <a:spcBef>
                <a:spcPct val="0"/>
              </a:spcBef>
            </a:pPr>
            <a:r>
              <a:rPr lang="en-US" altLang="en-US" smtClean="0">
                <a:ea typeface="ＭＳ Ｐゴシック" panose="020B0600070205080204" pitchFamily="34" charset="-128"/>
                <a:cs typeface="Arial" panose="020B0604020202020204" pitchFamily="34" charset="0"/>
              </a:rPr>
              <a:t>Enforce consequences consistently</a:t>
            </a:r>
          </a:p>
          <a:p>
            <a:pPr>
              <a:spcBef>
                <a:spcPct val="0"/>
              </a:spcBef>
            </a:pPr>
            <a:r>
              <a:rPr lang="en-US" altLang="en-US" smtClean="0">
                <a:ea typeface="ＭＳ Ｐゴシック" panose="020B0600070205080204" pitchFamily="34" charset="-128"/>
                <a:cs typeface="Arial" panose="020B0604020202020204" pitchFamily="34" charset="0"/>
              </a:rPr>
              <a:t>Recognize that behavioral problems may be related to trauma</a:t>
            </a:r>
          </a:p>
          <a:p>
            <a:pPr>
              <a:spcBef>
                <a:spcPct val="0"/>
              </a:spcBef>
            </a:pPr>
            <a:r>
              <a:rPr lang="en-US" altLang="en-US" smtClean="0">
                <a:ea typeface="ＭＳ Ｐゴシック" panose="020B0600070205080204" pitchFamily="34" charset="-128"/>
                <a:cs typeface="Arial" panose="020B0604020202020204" pitchFamily="34" charset="0"/>
              </a:rPr>
              <a:t>What are the “triggers”?</a:t>
            </a:r>
          </a:p>
          <a:p>
            <a:pPr>
              <a:spcBef>
                <a:spcPct val="0"/>
              </a:spcBef>
            </a:pPr>
            <a:r>
              <a:rPr lang="en-US" altLang="en-US" smtClean="0">
                <a:ea typeface="ＭＳ Ｐゴシック" panose="020B0600070205080204" pitchFamily="34" charset="-128"/>
                <a:cs typeface="Arial" panose="020B0604020202020204" pitchFamily="34" charset="0"/>
              </a:rPr>
              <a:t>Give “warning” if something out of the ordinary is about to occur (lights out, etc.)</a:t>
            </a:r>
          </a:p>
          <a:p>
            <a:pPr>
              <a:spcBef>
                <a:spcPct val="0"/>
              </a:spcBef>
            </a:pPr>
            <a:r>
              <a:rPr lang="en-US" altLang="en-US" b="1" smtClean="0">
                <a:solidFill>
                  <a:srgbClr val="C00000"/>
                </a:solidFill>
                <a:ea typeface="ＭＳ Ｐゴシック" panose="020B0600070205080204" pitchFamily="34" charset="-128"/>
                <a:cs typeface="Arial" panose="020B0604020202020204" pitchFamily="34" charset="0"/>
              </a:rPr>
              <a:t>BE TRAUMA INFORMED</a:t>
            </a:r>
          </a:p>
        </p:txBody>
      </p:sp>
      <p:sp>
        <p:nvSpPr>
          <p:cNvPr id="4096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SEDNET Trauma-Informed Care Training</a:t>
            </a:r>
          </a:p>
        </p:txBody>
      </p:sp>
      <p:sp>
        <p:nvSpPr>
          <p:cNvPr id="409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ea typeface="ＭＳ Ｐゴシック" panose="020B0600070205080204" pitchFamily="34" charset="-128"/>
              </a:rPr>
              <a:t>4/30/13</a:t>
            </a:r>
          </a:p>
        </p:txBody>
      </p:sp>
      <p:sp>
        <p:nvSpPr>
          <p:cNvPr id="40966"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1551C5-6F7C-40BB-AF8C-058C23A05193}" type="slidenum">
              <a:rPr lang="en-US" altLang="en-US">
                <a:ea typeface="ＭＳ Ｐゴシック" panose="020B0600070205080204" pitchFamily="34" charset="-128"/>
              </a:rPr>
              <a:pPr/>
              <a:t>66</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192354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live in changing times,</a:t>
            </a:r>
            <a:r>
              <a:rPr lang="en-US" baseline="0" dirty="0" smtClean="0"/>
              <a:t> and they are changing quicker than ever before.</a:t>
            </a:r>
          </a:p>
          <a:p>
            <a:r>
              <a:rPr lang="en-US" baseline="0" dirty="0" smtClean="0"/>
              <a:t>We need to embrace good change and move away from the bad.</a:t>
            </a:r>
          </a:p>
          <a:p>
            <a:r>
              <a:rPr lang="en-US" baseline="0" dirty="0" smtClean="0"/>
              <a:t>Good change represents creativity and Bad Change represents stagnation.</a:t>
            </a:r>
          </a:p>
          <a:p>
            <a:r>
              <a:rPr lang="en-US" baseline="0" dirty="0" smtClean="0"/>
              <a:t>We as educators must remain flexible and adapt to the challenges that face us.</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4</a:t>
            </a:fld>
            <a:endParaRPr lang="en-US" dirty="0"/>
          </a:p>
        </p:txBody>
      </p:sp>
    </p:spTree>
    <p:extLst>
      <p:ext uri="{BB962C8B-B14F-4D97-AF65-F5344CB8AC3E}">
        <p14:creationId xmlns:p14="http://schemas.microsoft.com/office/powerpoint/2010/main" val="3679368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15 minute video.</a:t>
            </a:r>
            <a:r>
              <a:rPr lang="en-US" baseline="0" dirty="0" smtClean="0"/>
              <a:t>  It is about change, and the different way individuals adapt to change.  I want you to watch and think about the people you encounter at your school and see where most of them fall.  I also want you to think about yourself and see which category you fall in.  We will discuss this briefly at the end of the video.</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5</a:t>
            </a:fld>
            <a:endParaRPr lang="en-US" dirty="0"/>
          </a:p>
        </p:txBody>
      </p:sp>
    </p:spTree>
    <p:extLst>
      <p:ext uri="{BB962C8B-B14F-4D97-AF65-F5344CB8AC3E}">
        <p14:creationId xmlns:p14="http://schemas.microsoft.com/office/powerpoint/2010/main" val="151228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 at this table, where do the majority of the staff at your schools</a:t>
            </a:r>
            <a:r>
              <a:rPr lang="en-US" baseline="0" dirty="0" smtClean="0"/>
              <a:t> fall.  If they are sniff or scurry you are going to have a fast paced innovative school.  The teachers are going to go above and beyond to make change happen.  If they are Haw, you are going to have to show them the way at first, and be patient, but eventually they will come along with changes.  If they are HEM, you have a hard road ahead of you.  They believe nothing should ever change, because what worked in the past, should still work today. </a:t>
            </a:r>
            <a:r>
              <a:rPr lang="en-US" b="1" u="sng" baseline="0" dirty="0" smtClean="0"/>
              <a:t>It is not them, it is everyone else</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6</a:t>
            </a:fld>
            <a:endParaRPr lang="en-US" dirty="0"/>
          </a:p>
        </p:txBody>
      </p:sp>
    </p:spTree>
    <p:extLst>
      <p:ext uri="{BB962C8B-B14F-4D97-AF65-F5344CB8AC3E}">
        <p14:creationId xmlns:p14="http://schemas.microsoft.com/office/powerpoint/2010/main" val="2937814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short video is called the Pep talk by Kid President.  I want you to watch it and be ready to discuss it at the end of the video.</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7</a:t>
            </a:fld>
            <a:endParaRPr lang="en-US" dirty="0"/>
          </a:p>
        </p:txBody>
      </p:sp>
    </p:spTree>
    <p:extLst>
      <p:ext uri="{BB962C8B-B14F-4D97-AF65-F5344CB8AC3E}">
        <p14:creationId xmlns:p14="http://schemas.microsoft.com/office/powerpoint/2010/main" val="200647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them read the article.</a:t>
            </a:r>
          </a:p>
          <a:p>
            <a:endParaRPr lang="en-US" dirty="0" smtClean="0"/>
          </a:p>
          <a:p>
            <a:r>
              <a:rPr lang="en-US" dirty="0" smtClean="0"/>
              <a:t>Questions:</a:t>
            </a:r>
          </a:p>
          <a:p>
            <a:endParaRPr lang="en-US" dirty="0" smtClean="0"/>
          </a:p>
          <a:p>
            <a:r>
              <a:rPr lang="en-US" dirty="0" smtClean="0"/>
              <a:t>What stands out to you about Kid President now?</a:t>
            </a:r>
          </a:p>
          <a:p>
            <a:endParaRPr lang="en-US" dirty="0" smtClean="0"/>
          </a:p>
          <a:p>
            <a:r>
              <a:rPr lang="en-US" dirty="0" smtClean="0"/>
              <a:t>He could be angry about his situation but instead he chooses to focus on the positives.  In your jobs it is easy to always focus on the negative, we have to change that around and focus on the positives.  That means how can you take a crisis moment for a student, and their parent  and turn it around for the good.  It does not mean their will not be consequences for the student.  How can you help them turn it around for good?</a:t>
            </a:r>
          </a:p>
          <a:p>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8</a:t>
            </a:fld>
            <a:endParaRPr lang="en-US" dirty="0"/>
          </a:p>
        </p:txBody>
      </p:sp>
    </p:spTree>
    <p:extLst>
      <p:ext uri="{BB962C8B-B14F-4D97-AF65-F5344CB8AC3E}">
        <p14:creationId xmlns:p14="http://schemas.microsoft.com/office/powerpoint/2010/main" val="852572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court liaison’s office has created several new documents for schools to use this year.  They will all be sent electronically to the schools via e-mail to you and your principals.  Please use these when preparing removal documentation this coming school year.  A copy of each document will be talking about is in your folder.</a:t>
            </a:r>
            <a:endParaRPr lang="en-US" dirty="0"/>
          </a:p>
        </p:txBody>
      </p:sp>
      <p:sp>
        <p:nvSpPr>
          <p:cNvPr id="4" name="Slide Number Placeholder 3"/>
          <p:cNvSpPr>
            <a:spLocks noGrp="1"/>
          </p:cNvSpPr>
          <p:nvPr>
            <p:ph type="sldNum" sz="quarter" idx="10"/>
          </p:nvPr>
        </p:nvSpPr>
        <p:spPr/>
        <p:txBody>
          <a:bodyPr/>
          <a:lstStyle/>
          <a:p>
            <a:fld id="{D24CA780-4DD0-4205-B0C9-35E36D06E4D1}" type="slidenum">
              <a:rPr lang="en-US" smtClean="0"/>
              <a:pPr/>
              <a:t>9</a:t>
            </a:fld>
            <a:endParaRPr lang="en-US" dirty="0"/>
          </a:p>
        </p:txBody>
      </p:sp>
    </p:spTree>
    <p:extLst>
      <p:ext uri="{BB962C8B-B14F-4D97-AF65-F5344CB8AC3E}">
        <p14:creationId xmlns:p14="http://schemas.microsoft.com/office/powerpoint/2010/main" val="1172493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79442B9-7897-413A-B0E6-CE2C3EDD1D5C}" type="datetimeFigureOut">
              <a:rPr lang="en-US" smtClean="0"/>
              <a:pPr/>
              <a:t>8/14/2015</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DCB9BBD-00A5-4E72-84E3-64E7010809B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9442B9-7897-413A-B0E6-CE2C3EDD1D5C}" type="datetimeFigureOut">
              <a:rPr lang="en-US" smtClean="0"/>
              <a:pPr/>
              <a:t>8/14/2015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CB9BBD-00A5-4E72-84E3-64E7010809B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9442B9-7897-413A-B0E6-CE2C3EDD1D5C}" type="datetimeFigureOut">
              <a:rPr lang="en-US" smtClean="0"/>
              <a:pPr/>
              <a:t>8/14/2015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CB9BBD-00A5-4E72-84E3-64E7010809B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9442B9-7897-413A-B0E6-CE2C3EDD1D5C}" type="datetimeFigureOut">
              <a:rPr lang="en-US" smtClean="0"/>
              <a:pPr/>
              <a:t>8/14/2015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CB9BBD-00A5-4E72-84E3-64E7010809B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9442B9-7897-413A-B0E6-CE2C3EDD1D5C}" type="datetimeFigureOut">
              <a:rPr lang="en-US" smtClean="0"/>
              <a:pPr/>
              <a:t>8/14/2015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DCB9BBD-00A5-4E72-84E3-64E7010809B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9442B9-7897-413A-B0E6-CE2C3EDD1D5C}" type="datetimeFigureOut">
              <a:rPr lang="en-US" smtClean="0"/>
              <a:pPr/>
              <a:t>8/14/2015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CB9BBD-00A5-4E72-84E3-64E7010809B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9442B9-7897-413A-B0E6-CE2C3EDD1D5C}" type="datetimeFigureOut">
              <a:rPr lang="en-US" smtClean="0"/>
              <a:pPr/>
              <a:t>8/14/2015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DCB9BBD-00A5-4E72-84E3-64E7010809B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9442B9-7897-413A-B0E6-CE2C3EDD1D5C}" type="datetimeFigureOut">
              <a:rPr lang="en-US" smtClean="0"/>
              <a:pPr/>
              <a:t>8/14/2015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DCB9BBD-00A5-4E72-84E3-64E7010809B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442B9-7897-413A-B0E6-CE2C3EDD1D5C}" type="datetimeFigureOut">
              <a:rPr lang="en-US" smtClean="0"/>
              <a:pPr/>
              <a:t>8/14/2015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DCB9BBD-00A5-4E72-84E3-64E7010809B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9442B9-7897-413A-B0E6-CE2C3EDD1D5C}" type="datetimeFigureOut">
              <a:rPr lang="en-US" smtClean="0"/>
              <a:pPr/>
              <a:t>8/14/2015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DCB9BBD-00A5-4E72-84E3-64E7010809B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9442B9-7897-413A-B0E6-CE2C3EDD1D5C}" type="datetimeFigureOut">
              <a:rPr lang="en-US" smtClean="0"/>
              <a:pPr/>
              <a:t>8/14/2015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4DCB9BBD-00A5-4E72-84E3-64E7010809B1}"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79442B9-7897-413A-B0E6-CE2C3EDD1D5C}" type="datetimeFigureOut">
              <a:rPr lang="en-US" smtClean="0"/>
              <a:pPr/>
              <a:t>8/14/2015</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DCB9BBD-00A5-4E72-84E3-64E7010809B1}"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BTWHS%20Expulsion%20and%20Disciplinary%20Re-assignment%20%20Check-off%20List.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RTI-B%20Lettter%201.pdf" TargetMode="External"/><Relationship Id="rId4" Type="http://schemas.openxmlformats.org/officeDocument/2006/relationships/hyperlink" Target="BTWHS%20Investigation%20Report%20and%20Findings.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SOP%20RTI-B.doc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BTWHS%20Removal%20letter.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youtu.be/zUAbAKee0C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florida-rti.org/index.ht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classroomclipart.com/clipart-view/Clipart/School/globe_hands_911_jpg.htm" TargetMode="Externa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16hxCB1Dvd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www.nasmhpd.org/" TargetMode="External"/><Relationship Id="rId2" Type="http://schemas.openxmlformats.org/officeDocument/2006/relationships/hyperlink" Target="http://www.fldo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5zbKSR6p4r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600"/>
            <a:ext cx="8229600" cy="1143000"/>
          </a:xfrm>
        </p:spPr>
        <p:txBody>
          <a:bodyPr>
            <a:normAutofit fontScale="90000"/>
          </a:bodyPr>
          <a:lstStyle/>
          <a:p>
            <a:pPr algn="ctr"/>
            <a:r>
              <a:rPr lang="en-US" dirty="0" smtClean="0"/>
              <a:t>Deans’ and Behavior Coaches</a:t>
            </a:r>
            <a:br>
              <a:rPr lang="en-US" dirty="0" smtClean="0"/>
            </a:br>
            <a:r>
              <a:rPr lang="en-US" dirty="0" smtClean="0"/>
              <a:t>In-Service</a:t>
            </a:r>
            <a:endParaRPr lang="en-US" dirty="0"/>
          </a:p>
        </p:txBody>
      </p:sp>
      <p:pic>
        <p:nvPicPr>
          <p:cNvPr id="1026" name="Picture 2" descr="C:\Program Files\Microsoft Office\MEDIA\CAGCAT10\j0300840.wmf"/>
          <p:cNvPicPr>
            <a:picLocks noGrp="1" noChangeAspect="1" noChangeArrowheads="1"/>
          </p:cNvPicPr>
          <p:nvPr>
            <p:ph idx="1"/>
          </p:nvPr>
        </p:nvPicPr>
        <p:blipFill>
          <a:blip r:embed="rId3" cstate="print"/>
          <a:srcRect/>
          <a:stretch>
            <a:fillRect/>
          </a:stretch>
        </p:blipFill>
        <p:spPr bwMode="auto">
          <a:xfrm>
            <a:off x="2202013" y="2133600"/>
            <a:ext cx="4579787" cy="385763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New Documents</a:t>
            </a:r>
            <a:endParaRPr lang="en-US" dirty="0"/>
          </a:p>
        </p:txBody>
      </p:sp>
      <p:sp>
        <p:nvSpPr>
          <p:cNvPr id="5" name="Content Placeholder 4"/>
          <p:cNvSpPr>
            <a:spLocks noGrp="1"/>
          </p:cNvSpPr>
          <p:nvPr>
            <p:ph idx="1"/>
          </p:nvPr>
        </p:nvSpPr>
        <p:spPr/>
        <p:txBody>
          <a:bodyPr>
            <a:normAutofit/>
          </a:bodyPr>
          <a:lstStyle/>
          <a:p>
            <a:r>
              <a:rPr lang="en-US" dirty="0" smtClean="0"/>
              <a:t>Removal Hearing checklist </a:t>
            </a:r>
          </a:p>
          <a:p>
            <a:pPr marL="0" indent="0">
              <a:buNone/>
            </a:pPr>
            <a:r>
              <a:rPr lang="en-US" dirty="0" smtClean="0">
                <a:hlinkClick r:id="rId3" action="ppaction://hlinkfile"/>
              </a:rPr>
              <a:t>BTWHS Expulsion and Disciplinary Re-assignment  Check-off List.pdf</a:t>
            </a:r>
            <a:endParaRPr lang="en-US" dirty="0" smtClean="0"/>
          </a:p>
          <a:p>
            <a:pPr marL="0" indent="0">
              <a:buNone/>
            </a:pPr>
            <a:endParaRPr lang="en-US" dirty="0" smtClean="0"/>
          </a:p>
          <a:p>
            <a:r>
              <a:rPr lang="en-US" dirty="0" smtClean="0"/>
              <a:t>Investigations Template </a:t>
            </a:r>
          </a:p>
          <a:p>
            <a:pPr marL="0" indent="0">
              <a:buNone/>
            </a:pPr>
            <a:r>
              <a:rPr lang="en-US" dirty="0" smtClean="0">
                <a:hlinkClick r:id="rId4" action="ppaction://hlinkfile"/>
              </a:rPr>
              <a:t>BTWHS Investigation Report and Findings.pdf</a:t>
            </a:r>
            <a:endParaRPr lang="en-US" dirty="0" smtClean="0"/>
          </a:p>
          <a:p>
            <a:pPr marL="0" indent="0">
              <a:buNone/>
            </a:pPr>
            <a:endParaRPr lang="en-US" dirty="0" smtClean="0"/>
          </a:p>
          <a:p>
            <a:r>
              <a:rPr lang="en-US" dirty="0" smtClean="0"/>
              <a:t>RTI-B/Discipline committee letter</a:t>
            </a:r>
          </a:p>
          <a:p>
            <a:pPr marL="0" indent="0">
              <a:buNone/>
            </a:pPr>
            <a:r>
              <a:rPr lang="en-US" dirty="0" smtClean="0">
                <a:hlinkClick r:id="rId5" action="ppaction://hlinkfile"/>
              </a:rPr>
              <a:t>RTI-B </a:t>
            </a:r>
            <a:r>
              <a:rPr lang="en-US" dirty="0" err="1" smtClean="0">
                <a:hlinkClick r:id="rId5" action="ppaction://hlinkfile"/>
              </a:rPr>
              <a:t>Lettter</a:t>
            </a:r>
            <a:r>
              <a:rPr lang="en-US" dirty="0" smtClean="0">
                <a:hlinkClick r:id="rId5" action="ppaction://hlinkfile"/>
              </a:rPr>
              <a:t> 1.pdf</a:t>
            </a:r>
            <a:endParaRPr lang="en-US" dirty="0" smtClean="0"/>
          </a:p>
          <a:p>
            <a:pPr>
              <a:buNone/>
            </a:pPr>
            <a:endParaRPr lang="en-US" dirty="0" smtClean="0"/>
          </a:p>
          <a:p>
            <a:pPr>
              <a:buNone/>
            </a:pPr>
            <a:endParaRPr lang="en-US" dirty="0"/>
          </a:p>
        </p:txBody>
      </p:sp>
    </p:spTree>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Documents Continued</a:t>
            </a:r>
            <a:endParaRPr lang="en-US" dirty="0"/>
          </a:p>
        </p:txBody>
      </p:sp>
      <p:sp>
        <p:nvSpPr>
          <p:cNvPr id="3" name="Content Placeholder 2"/>
          <p:cNvSpPr>
            <a:spLocks noGrp="1"/>
          </p:cNvSpPr>
          <p:nvPr>
            <p:ph idx="1"/>
          </p:nvPr>
        </p:nvSpPr>
        <p:spPr/>
        <p:txBody>
          <a:bodyPr/>
          <a:lstStyle/>
          <a:p>
            <a:r>
              <a:rPr lang="en-US" dirty="0" smtClean="0"/>
              <a:t>RTI-B Student Discipline Review Meeting SOP</a:t>
            </a:r>
          </a:p>
          <a:p>
            <a:pPr marL="0" indent="0">
              <a:buNone/>
            </a:pPr>
            <a:r>
              <a:rPr lang="en-US" dirty="0" smtClean="0"/>
              <a:t> </a:t>
            </a:r>
            <a:r>
              <a:rPr lang="en-US" dirty="0" smtClean="0">
                <a:hlinkClick r:id="rId3" action="ppaction://hlinkfile"/>
              </a:rPr>
              <a:t>SOP RTI-B.docx</a:t>
            </a:r>
            <a:endParaRPr lang="en-US" dirty="0" smtClean="0"/>
          </a:p>
          <a:p>
            <a:pPr marL="0" indent="0">
              <a:buNone/>
            </a:pPr>
            <a:endParaRPr lang="en-US" dirty="0" smtClean="0"/>
          </a:p>
          <a:p>
            <a:r>
              <a:rPr lang="en-US" dirty="0" smtClean="0"/>
              <a:t>Principal’s Removal Letter</a:t>
            </a:r>
          </a:p>
          <a:p>
            <a:pPr marL="0" indent="0">
              <a:buNone/>
            </a:pPr>
            <a:r>
              <a:rPr lang="en-US" dirty="0" smtClean="0"/>
              <a:t> </a:t>
            </a:r>
            <a:r>
              <a:rPr lang="en-US" dirty="0" smtClean="0">
                <a:hlinkClick r:id="rId4" action="ppaction://hlinkfile"/>
              </a:rPr>
              <a:t>BTWHS Removal letter.pdf</a:t>
            </a:r>
            <a:endParaRPr lang="en-US" dirty="0"/>
          </a:p>
        </p:txBody>
      </p:sp>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2015-2016</a:t>
            </a:r>
            <a:endParaRPr lang="en-US" dirty="0"/>
          </a:p>
        </p:txBody>
      </p:sp>
      <p:sp>
        <p:nvSpPr>
          <p:cNvPr id="7" name="Text Placeholder 6"/>
          <p:cNvSpPr>
            <a:spLocks noGrp="1"/>
          </p:cNvSpPr>
          <p:nvPr>
            <p:ph type="body" idx="1"/>
          </p:nvPr>
        </p:nvSpPr>
        <p:spPr/>
        <p:txBody>
          <a:bodyPr>
            <a:normAutofit/>
          </a:bodyPr>
          <a:lstStyle/>
          <a:p>
            <a:pPr algn="ctr"/>
            <a:r>
              <a:rPr lang="en-US" sz="7200" dirty="0" smtClean="0"/>
              <a:t>R and R Handbook</a:t>
            </a:r>
            <a:endParaRPr lang="en-US" sz="7200" dirty="0"/>
          </a:p>
        </p:txBody>
      </p:sp>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Rights and Responsibilities Handbook Changes</a:t>
            </a:r>
            <a:endParaRPr lang="en-US" dirty="0"/>
          </a:p>
        </p:txBody>
      </p:sp>
      <p:sp>
        <p:nvSpPr>
          <p:cNvPr id="3" name="Content Placeholder 2"/>
          <p:cNvSpPr>
            <a:spLocks noGrp="1"/>
          </p:cNvSpPr>
          <p:nvPr>
            <p:ph idx="1"/>
          </p:nvPr>
        </p:nvSpPr>
        <p:spPr/>
        <p:txBody>
          <a:bodyPr/>
          <a:lstStyle/>
          <a:p>
            <a:r>
              <a:rPr lang="en-US" sz="3200" dirty="0" smtClean="0"/>
              <a:t>New Section called frequently asked questions.</a:t>
            </a:r>
          </a:p>
          <a:p>
            <a:r>
              <a:rPr lang="en-US" sz="3200" dirty="0" smtClean="0"/>
              <a:t>Elimination of vacations being automatic unexcused absences.</a:t>
            </a:r>
          </a:p>
          <a:p>
            <a:r>
              <a:rPr lang="en-US" sz="3200" dirty="0" smtClean="0"/>
              <a:t>Student Right’s and Due process (new terminology)</a:t>
            </a:r>
          </a:p>
          <a:p>
            <a:r>
              <a:rPr lang="en-US" sz="3200" dirty="0" smtClean="0"/>
              <a:t>Dress Code</a:t>
            </a:r>
            <a:endParaRPr lang="en-US" sz="3200" dirty="0"/>
          </a:p>
        </p:txBody>
      </p:sp>
    </p:spTree>
  </p:cSld>
  <p:clrMapOvr>
    <a:masterClrMapping/>
  </p:clrMapOvr>
  <p:transition spd="slow">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Student Rights’ vs. Due Process</a:t>
            </a:r>
            <a:endParaRPr lang="en-US" dirty="0"/>
          </a:p>
        </p:txBody>
      </p:sp>
      <p:sp>
        <p:nvSpPr>
          <p:cNvPr id="4" name="Content Placeholder 3"/>
          <p:cNvSpPr>
            <a:spLocks noGrp="1"/>
          </p:cNvSpPr>
          <p:nvPr>
            <p:ph sz="half" idx="1"/>
          </p:nvPr>
        </p:nvSpPr>
        <p:spPr/>
        <p:txBody>
          <a:bodyPr>
            <a:normAutofit fontScale="92500" lnSpcReduction="20000"/>
          </a:bodyPr>
          <a:lstStyle/>
          <a:p>
            <a:pPr algn="ctr">
              <a:buNone/>
            </a:pPr>
            <a:r>
              <a:rPr lang="en-US" b="1" u="sng" dirty="0" smtClean="0"/>
              <a:t>Student Rights’</a:t>
            </a:r>
          </a:p>
          <a:p>
            <a:pPr>
              <a:buFont typeface="Arial" pitchFamily="34" charset="0"/>
              <a:buChar char="•"/>
            </a:pPr>
            <a:r>
              <a:rPr lang="en-US" sz="2000" dirty="0" smtClean="0"/>
              <a:t>The student will be informed orally and in writing.</a:t>
            </a:r>
          </a:p>
          <a:p>
            <a:pPr>
              <a:buFont typeface="Arial" pitchFamily="34" charset="0"/>
              <a:buChar char="•"/>
            </a:pPr>
            <a:r>
              <a:rPr lang="en-US" sz="2000" dirty="0" smtClean="0"/>
              <a:t>The student will be allowed to present his or her version of the event.</a:t>
            </a:r>
          </a:p>
          <a:p>
            <a:pPr>
              <a:buFont typeface="Arial" pitchFamily="34" charset="0"/>
              <a:buChar char="•"/>
            </a:pPr>
            <a:r>
              <a:rPr lang="en-US" sz="2000" dirty="0" smtClean="0"/>
              <a:t>If the student claims innocence or chooses not to speak the evidence against him/her  will be explained.</a:t>
            </a:r>
          </a:p>
          <a:p>
            <a:pPr>
              <a:buFont typeface="Arial" pitchFamily="34" charset="0"/>
              <a:buChar char="•"/>
            </a:pPr>
            <a:r>
              <a:rPr lang="en-US" sz="2000" dirty="0" smtClean="0"/>
              <a:t>All evidence will be considered by the principal/designee.</a:t>
            </a:r>
          </a:p>
          <a:p>
            <a:pPr>
              <a:buFont typeface="Arial" pitchFamily="34" charset="0"/>
              <a:buChar char="•"/>
            </a:pPr>
            <a:r>
              <a:rPr lang="en-US" sz="2000" dirty="0" smtClean="0"/>
              <a:t>The severity of the charge and progressive discipline will determine the punishment within the DIM.</a:t>
            </a:r>
          </a:p>
          <a:p>
            <a:pPr>
              <a:buNone/>
            </a:pPr>
            <a:endParaRPr lang="en-US" dirty="0"/>
          </a:p>
        </p:txBody>
      </p:sp>
      <p:sp>
        <p:nvSpPr>
          <p:cNvPr id="5" name="Content Placeholder 4"/>
          <p:cNvSpPr>
            <a:spLocks noGrp="1"/>
          </p:cNvSpPr>
          <p:nvPr>
            <p:ph sz="half" idx="2"/>
          </p:nvPr>
        </p:nvSpPr>
        <p:spPr/>
        <p:txBody>
          <a:bodyPr>
            <a:normAutofit fontScale="92500" lnSpcReduction="20000"/>
          </a:bodyPr>
          <a:lstStyle/>
          <a:p>
            <a:pPr algn="ctr">
              <a:buNone/>
            </a:pPr>
            <a:r>
              <a:rPr lang="en-US" b="1" u="sng" dirty="0" smtClean="0"/>
              <a:t>Due Process</a:t>
            </a:r>
          </a:p>
          <a:p>
            <a:pPr>
              <a:buFont typeface="Arial" pitchFamily="34" charset="0"/>
              <a:buChar char="•"/>
            </a:pPr>
            <a:r>
              <a:rPr lang="en-US" sz="2100" dirty="0" smtClean="0"/>
              <a:t>Only applies to suspensions in excess of 10 days.</a:t>
            </a:r>
          </a:p>
          <a:p>
            <a:pPr>
              <a:buNone/>
            </a:pPr>
            <a:endParaRPr lang="en-US" sz="2100" dirty="0" smtClean="0"/>
          </a:p>
          <a:p>
            <a:pPr>
              <a:buFont typeface="Arial" pitchFamily="34" charset="0"/>
              <a:buChar char="•"/>
            </a:pPr>
            <a:r>
              <a:rPr lang="en-US" sz="2100" dirty="0" smtClean="0"/>
              <a:t>Requirements in this situation are:</a:t>
            </a:r>
          </a:p>
          <a:p>
            <a:pPr lvl="1">
              <a:buFont typeface="Arial" pitchFamily="34" charset="0"/>
              <a:buChar char="•"/>
            </a:pPr>
            <a:r>
              <a:rPr lang="en-US" sz="1900" dirty="0" smtClean="0"/>
              <a:t>Right to legal counsel</a:t>
            </a:r>
          </a:p>
          <a:p>
            <a:pPr lvl="1">
              <a:buFont typeface="Arial" pitchFamily="34" charset="0"/>
              <a:buChar char="•"/>
            </a:pPr>
            <a:r>
              <a:rPr lang="en-US" sz="1900" dirty="0" smtClean="0"/>
              <a:t>Right to cross examine witnesses</a:t>
            </a:r>
          </a:p>
          <a:p>
            <a:pPr lvl="1">
              <a:buFont typeface="Arial" pitchFamily="34" charset="0"/>
              <a:buChar char="•"/>
            </a:pPr>
            <a:r>
              <a:rPr lang="en-US" sz="1900" dirty="0" smtClean="0"/>
              <a:t>Right to call witnesses</a:t>
            </a:r>
          </a:p>
          <a:p>
            <a:pPr lvl="1">
              <a:buFont typeface="Arial" pitchFamily="34" charset="0"/>
              <a:buChar char="•"/>
            </a:pPr>
            <a:r>
              <a:rPr lang="en-US" sz="1900" dirty="0" smtClean="0"/>
              <a:t>Official notice of charges</a:t>
            </a:r>
          </a:p>
          <a:p>
            <a:pPr lvl="1">
              <a:buFont typeface="Arial" pitchFamily="34" charset="0"/>
              <a:buChar char="•"/>
            </a:pPr>
            <a:r>
              <a:rPr lang="en-US" sz="1900" dirty="0" smtClean="0"/>
              <a:t>Opportunity to be heard</a:t>
            </a:r>
            <a:endParaRPr lang="en-US" sz="1900" dirty="0"/>
          </a:p>
        </p:txBody>
      </p:sp>
    </p:spTree>
  </p:cSld>
  <p:clrMapOvr>
    <a:masterClrMapping/>
  </p:clrMapOvr>
  <p:transition spd="slow">
    <p:split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2015-2016</a:t>
            </a:r>
            <a:endParaRPr lang="en-US" dirty="0"/>
          </a:p>
        </p:txBody>
      </p:sp>
      <p:sp>
        <p:nvSpPr>
          <p:cNvPr id="5" name="Text Placeholder 4"/>
          <p:cNvSpPr>
            <a:spLocks noGrp="1"/>
          </p:cNvSpPr>
          <p:nvPr>
            <p:ph type="body" idx="1"/>
          </p:nvPr>
        </p:nvSpPr>
        <p:spPr/>
        <p:txBody>
          <a:bodyPr>
            <a:noAutofit/>
          </a:bodyPr>
          <a:lstStyle/>
          <a:p>
            <a:pPr algn="ctr"/>
            <a:r>
              <a:rPr lang="en-US" sz="6000" dirty="0" smtClean="0"/>
              <a:t>District Intervention Matrix</a:t>
            </a:r>
            <a:endParaRPr lang="en-US" sz="6000" dirty="0"/>
          </a:p>
        </p:txBody>
      </p:sp>
    </p:spTree>
  </p:cSld>
  <p:clrMapOvr>
    <a:masterClrMapping/>
  </p:clrMapOvr>
  <p:transition spd="slow">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DIM</a:t>
            </a:r>
            <a:endParaRPr lang="en-US" dirty="0"/>
          </a:p>
        </p:txBody>
      </p:sp>
      <p:sp>
        <p:nvSpPr>
          <p:cNvPr id="5" name="Content Placeholder 4"/>
          <p:cNvSpPr>
            <a:spLocks noGrp="1"/>
          </p:cNvSpPr>
          <p:nvPr>
            <p:ph idx="1"/>
          </p:nvPr>
        </p:nvSpPr>
        <p:spPr/>
        <p:txBody>
          <a:bodyPr/>
          <a:lstStyle/>
          <a:p>
            <a:r>
              <a:rPr lang="en-US" dirty="0" smtClean="0"/>
              <a:t>No changes to the DIM</a:t>
            </a:r>
          </a:p>
          <a:p>
            <a:r>
              <a:rPr lang="en-US" dirty="0" smtClean="0"/>
              <a:t>Remember to always make contact with the parent/guardian</a:t>
            </a:r>
          </a:p>
          <a:p>
            <a:r>
              <a:rPr lang="en-US" dirty="0" smtClean="0"/>
              <a:t>PBS schools may advance one to two steps if behavior tracking forms have been completed properly and parents have been contacted.</a:t>
            </a:r>
          </a:p>
          <a:p>
            <a:r>
              <a:rPr lang="en-US" dirty="0" smtClean="0"/>
              <a:t>All other schools must follow the guidelines as written taking progressive discipline into consideration with all referrals.</a:t>
            </a:r>
            <a:endParaRPr lang="en-US" dirty="0"/>
          </a:p>
        </p:txBody>
      </p:sp>
    </p:spTree>
  </p:cSld>
  <p:clrMapOvr>
    <a:masterClrMapping/>
  </p:clrMapOvr>
  <p:transition spd="slow">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2015-2016</a:t>
            </a:r>
            <a:endParaRPr lang="en-US" dirty="0"/>
          </a:p>
        </p:txBody>
      </p:sp>
      <p:sp>
        <p:nvSpPr>
          <p:cNvPr id="3" name="Text Placeholder 2"/>
          <p:cNvSpPr>
            <a:spLocks noGrp="1"/>
          </p:cNvSpPr>
          <p:nvPr>
            <p:ph type="body" idx="1"/>
          </p:nvPr>
        </p:nvSpPr>
        <p:spPr/>
        <p:txBody>
          <a:bodyPr>
            <a:normAutofit/>
          </a:bodyPr>
          <a:lstStyle/>
          <a:p>
            <a:pPr algn="ctr"/>
            <a:r>
              <a:rPr lang="en-US" sz="6000" dirty="0" smtClean="0"/>
              <a:t>School Investigations</a:t>
            </a:r>
            <a:endParaRPr lang="en-US" sz="6000" dirty="0"/>
          </a:p>
        </p:txBody>
      </p:sp>
    </p:spTree>
  </p:cSld>
  <p:clrMapOvr>
    <a:masterClrMapping/>
  </p:clrMapOvr>
  <p:transition spd="slow">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School Investigations</a:t>
            </a:r>
            <a:endParaRPr lang="en-US" dirty="0"/>
          </a:p>
        </p:txBody>
      </p:sp>
      <p:sp>
        <p:nvSpPr>
          <p:cNvPr id="3" name="Content Placeholder 2"/>
          <p:cNvSpPr>
            <a:spLocks noGrp="1"/>
          </p:cNvSpPr>
          <p:nvPr>
            <p:ph idx="1"/>
          </p:nvPr>
        </p:nvSpPr>
        <p:spPr/>
        <p:txBody>
          <a:bodyPr/>
          <a:lstStyle/>
          <a:p>
            <a:r>
              <a:rPr lang="en-US" dirty="0" smtClean="0"/>
              <a:t>Investigations template </a:t>
            </a:r>
          </a:p>
          <a:p>
            <a:endParaRPr lang="en-US" dirty="0" smtClean="0"/>
          </a:p>
          <a:p>
            <a:r>
              <a:rPr lang="en-US" dirty="0" smtClean="0"/>
              <a:t>Use the template for major Investigations in which the school is going to proceed with removal </a:t>
            </a:r>
            <a:r>
              <a:rPr lang="en-US" i="1" u="sng" dirty="0" smtClean="0"/>
              <a:t>(i.e. Drugs, Weapons, Bomb Threat, Major cases of sexual misconduct, Major disruptive fights, etc.)</a:t>
            </a:r>
          </a:p>
          <a:p>
            <a:endParaRPr lang="en-US" i="1" u="sng" dirty="0" smtClean="0"/>
          </a:p>
          <a:p>
            <a:r>
              <a:rPr lang="en-US" dirty="0" smtClean="0"/>
              <a:t>This information is extremely valuable in a removal hearing.</a:t>
            </a:r>
            <a:endParaRPr lang="en-US" dirty="0"/>
          </a:p>
        </p:txBody>
      </p:sp>
    </p:spTree>
  </p:cSld>
  <p:clrMapOvr>
    <a:masterClrMapping/>
  </p:clrMapOvr>
  <p:transition spd="slow">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2015-2016</a:t>
            </a:r>
            <a:endParaRPr lang="en-US" dirty="0"/>
          </a:p>
        </p:txBody>
      </p:sp>
      <p:sp>
        <p:nvSpPr>
          <p:cNvPr id="3" name="Text Placeholder 2"/>
          <p:cNvSpPr>
            <a:spLocks noGrp="1"/>
          </p:cNvSpPr>
          <p:nvPr>
            <p:ph type="body" idx="1"/>
          </p:nvPr>
        </p:nvSpPr>
        <p:spPr/>
        <p:txBody>
          <a:bodyPr>
            <a:normAutofit fontScale="92500" lnSpcReduction="20000"/>
          </a:bodyPr>
          <a:lstStyle/>
          <a:p>
            <a:pPr algn="ctr"/>
            <a:r>
              <a:rPr lang="en-US" sz="6000" dirty="0" smtClean="0"/>
              <a:t>Arrests and Police Investigations</a:t>
            </a:r>
            <a:endParaRPr lang="en-US" sz="6000" dirty="0"/>
          </a:p>
        </p:txBody>
      </p:sp>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Active Shooter Protocols</a:t>
            </a:r>
            <a:endParaRPr lang="en-US" dirty="0"/>
          </a:p>
        </p:txBody>
      </p:sp>
      <p:sp>
        <p:nvSpPr>
          <p:cNvPr id="5" name="Subtitle 4"/>
          <p:cNvSpPr>
            <a:spLocks noGrp="1"/>
          </p:cNvSpPr>
          <p:nvPr>
            <p:ph type="subTitle" idx="1"/>
          </p:nvPr>
        </p:nvSpPr>
        <p:spPr/>
        <p:txBody>
          <a:bodyPr/>
          <a:lstStyle/>
          <a:p>
            <a:r>
              <a:rPr lang="en-US" dirty="0" smtClean="0"/>
              <a:t>Staying Prepared</a:t>
            </a:r>
          </a:p>
          <a:p>
            <a:endParaRPr lang="en-US" dirty="0" smtClean="0"/>
          </a:p>
          <a:p>
            <a:r>
              <a:rPr lang="en-US" dirty="0" smtClean="0"/>
              <a:t>Presented by the Pensacola Police Department</a:t>
            </a:r>
            <a:endParaRPr lang="en-US" dirty="0"/>
          </a:p>
        </p:txBody>
      </p:sp>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Arrests and Police Investigations</a:t>
            </a:r>
            <a:endParaRPr lang="en-US" dirty="0"/>
          </a:p>
        </p:txBody>
      </p:sp>
      <p:sp>
        <p:nvSpPr>
          <p:cNvPr id="5" name="Content Placeholder 4"/>
          <p:cNvSpPr>
            <a:spLocks noGrp="1"/>
          </p:cNvSpPr>
          <p:nvPr>
            <p:ph idx="1"/>
          </p:nvPr>
        </p:nvSpPr>
        <p:spPr/>
        <p:txBody>
          <a:bodyPr/>
          <a:lstStyle/>
          <a:p>
            <a:r>
              <a:rPr lang="en-US" dirty="0" smtClean="0"/>
              <a:t>Remember that schools </a:t>
            </a:r>
            <a:r>
              <a:rPr lang="en-US" b="1" u="sng" dirty="0" smtClean="0"/>
              <a:t>do not </a:t>
            </a:r>
            <a:r>
              <a:rPr lang="en-US" dirty="0" smtClean="0"/>
              <a:t>have the power to arrest anyone.  </a:t>
            </a:r>
            <a:r>
              <a:rPr lang="en-US" b="1" u="sng" dirty="0" smtClean="0"/>
              <a:t>Only</a:t>
            </a:r>
            <a:r>
              <a:rPr lang="en-US" dirty="0" smtClean="0"/>
              <a:t> law enforcement can make an arrest. They do so based on what they see are the facts and evidence of the case before them.</a:t>
            </a:r>
          </a:p>
          <a:p>
            <a:r>
              <a:rPr lang="en-US" dirty="0" smtClean="0"/>
              <a:t>Remember to always attempt to call and notify the parent or guardian of any student suspect that is going to be interviewed by an LEO prior to the interview taking place. (In matters of </a:t>
            </a:r>
            <a:r>
              <a:rPr lang="en-US" i="1" u="sng" dirty="0" smtClean="0"/>
              <a:t>urgent public safety </a:t>
            </a:r>
            <a:r>
              <a:rPr lang="en-US" dirty="0" smtClean="0"/>
              <a:t>this may not happen before the interview takes place.)</a:t>
            </a:r>
          </a:p>
          <a:p>
            <a:r>
              <a:rPr lang="en-US" dirty="0" smtClean="0"/>
              <a:t> </a:t>
            </a:r>
            <a:r>
              <a:rPr lang="en-US" b="1" dirty="0" smtClean="0"/>
              <a:t>These calls should always be documented.</a:t>
            </a:r>
            <a:endParaRPr lang="en-US" b="1" dirty="0"/>
          </a:p>
        </p:txBody>
      </p:sp>
    </p:spTree>
  </p:cSld>
  <p:clrMapOvr>
    <a:masterClrMapping/>
  </p:clrMapOvr>
  <p:transition spd="slow">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2015-2016</a:t>
            </a:r>
            <a:endParaRPr lang="en-US" dirty="0"/>
          </a:p>
        </p:txBody>
      </p:sp>
      <p:sp>
        <p:nvSpPr>
          <p:cNvPr id="3" name="Text Placeholder 2"/>
          <p:cNvSpPr>
            <a:spLocks noGrp="1"/>
          </p:cNvSpPr>
          <p:nvPr>
            <p:ph type="body" idx="1"/>
          </p:nvPr>
        </p:nvSpPr>
        <p:spPr/>
        <p:txBody>
          <a:bodyPr>
            <a:normAutofit/>
          </a:bodyPr>
          <a:lstStyle/>
          <a:p>
            <a:pPr algn="ctr"/>
            <a:r>
              <a:rPr lang="en-US" sz="6000" dirty="0" smtClean="0"/>
              <a:t>Bullying</a:t>
            </a:r>
            <a:endParaRPr lang="en-US" sz="6000" dirty="0"/>
          </a:p>
        </p:txBody>
      </p:sp>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Bullying</a:t>
            </a:r>
            <a:endParaRPr lang="en-US" dirty="0"/>
          </a:p>
        </p:txBody>
      </p:sp>
      <p:sp>
        <p:nvSpPr>
          <p:cNvPr id="5" name="Content Placeholder 4"/>
          <p:cNvSpPr>
            <a:spLocks noGrp="1"/>
          </p:cNvSpPr>
          <p:nvPr>
            <p:ph idx="1"/>
          </p:nvPr>
        </p:nvSpPr>
        <p:spPr/>
        <p:txBody>
          <a:bodyPr>
            <a:normAutofit fontScale="92500" lnSpcReduction="10000"/>
          </a:bodyPr>
          <a:lstStyle/>
          <a:p>
            <a:endParaRPr lang="en-US" dirty="0" smtClean="0"/>
          </a:p>
          <a:p>
            <a:r>
              <a:rPr lang="en-US" dirty="0" smtClean="0"/>
              <a:t>Bullying means systematically and chronically (repeatedly) inflicting physical hurt or psychological distress on one or more students or employees. It is further defined as unwanted and repeated written, verbal, or physical behavior, including any threatening, insulting, or dehumanizing gesture by a student or adult that is severe or pervasive enough to create an intimidating, hostile, or offensive educational environment; cause discomfort or humiliation; or unreasonably interfere with the individual’s school performance or participation which may involve, but is not limited to, the following: </a:t>
            </a:r>
          </a:p>
          <a:p>
            <a:endParaRPr lang="en-US" dirty="0"/>
          </a:p>
        </p:txBody>
      </p:sp>
    </p:spTree>
  </p:cSld>
  <p:clrMapOvr>
    <a:masterClrMapping/>
  </p:clrMapOvr>
  <p:transition spd="slow">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Bullying Continued</a:t>
            </a:r>
            <a:endParaRPr lang="en-US" dirty="0"/>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1. unwanted teasing; </a:t>
            </a:r>
          </a:p>
          <a:p>
            <a:r>
              <a:rPr lang="en-US" dirty="0" smtClean="0"/>
              <a:t>2. social exclusion; </a:t>
            </a:r>
          </a:p>
          <a:p>
            <a:r>
              <a:rPr lang="en-US" dirty="0" smtClean="0"/>
              <a:t>3. threat; </a:t>
            </a:r>
          </a:p>
          <a:p>
            <a:r>
              <a:rPr lang="en-US" dirty="0" smtClean="0"/>
              <a:t>4. intimidation; </a:t>
            </a:r>
          </a:p>
          <a:p>
            <a:r>
              <a:rPr lang="en-US" dirty="0" smtClean="0"/>
              <a:t>5. stalking; </a:t>
            </a:r>
          </a:p>
          <a:p>
            <a:r>
              <a:rPr lang="en-US" dirty="0" smtClean="0"/>
              <a:t>6. physical violence; </a:t>
            </a:r>
          </a:p>
          <a:p>
            <a:r>
              <a:rPr lang="en-US" dirty="0" smtClean="0"/>
              <a:t>7. theft; </a:t>
            </a:r>
          </a:p>
          <a:p>
            <a:r>
              <a:rPr lang="en-US" dirty="0" smtClean="0"/>
              <a:t>8. sexual, religious, or racial harassment; </a:t>
            </a:r>
          </a:p>
          <a:p>
            <a:r>
              <a:rPr lang="en-US" dirty="0" smtClean="0"/>
              <a:t>9. public humiliation; and </a:t>
            </a:r>
          </a:p>
          <a:p>
            <a:r>
              <a:rPr lang="en-US" dirty="0" smtClean="0"/>
              <a:t>10. destruction of property. </a:t>
            </a:r>
          </a:p>
          <a:p>
            <a:endParaRPr lang="en-US" dirty="0"/>
          </a:p>
        </p:txBody>
      </p:sp>
    </p:spTree>
  </p:cSld>
  <p:clrMapOvr>
    <a:masterClrMapping/>
  </p:clrMapOvr>
  <p:transition spd="slow">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Harassment</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Harassment means any threatening, insulting, or dehumanizing gesture, use of data or computer software, or written, verbal or physical conduct directed against a student or school employee that</a:t>
            </a:r>
          </a:p>
          <a:p>
            <a:pPr lvl="1"/>
            <a:r>
              <a:rPr lang="en-US" dirty="0" smtClean="0"/>
              <a:t>1. places a student or school employee in reasonable fear of harm to his or her person or damage to his or her property; </a:t>
            </a:r>
          </a:p>
          <a:p>
            <a:pPr lvl="1"/>
            <a:r>
              <a:rPr lang="en-US" dirty="0" smtClean="0"/>
              <a:t>2. has the effect of substantially interfering with a student’s educational performance, opportunities, or benefits; or </a:t>
            </a:r>
          </a:p>
          <a:p>
            <a:pPr lvl="1"/>
            <a:r>
              <a:rPr lang="en-US" dirty="0" smtClean="0"/>
              <a:t>3. has the effect of substantially disrupting the orderly operation of a school. </a:t>
            </a:r>
          </a:p>
          <a:p>
            <a:endParaRPr lang="en-US" dirty="0"/>
          </a:p>
        </p:txBody>
      </p:sp>
    </p:spTree>
  </p:cSld>
  <p:clrMapOvr>
    <a:masterClrMapping/>
  </p:clrMapOvr>
  <p:transition spd="slow">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Reporting</a:t>
            </a:r>
            <a:endParaRPr lang="en-US" dirty="0"/>
          </a:p>
        </p:txBody>
      </p:sp>
      <p:sp>
        <p:nvSpPr>
          <p:cNvPr id="3" name="Content Placeholder 2"/>
          <p:cNvSpPr>
            <a:spLocks noGrp="1"/>
          </p:cNvSpPr>
          <p:nvPr>
            <p:ph idx="1"/>
          </p:nvPr>
        </p:nvSpPr>
        <p:spPr/>
        <p:txBody>
          <a:bodyPr/>
          <a:lstStyle/>
          <a:p>
            <a:r>
              <a:rPr lang="en-US" dirty="0" smtClean="0"/>
              <a:t>Please read pages 4-10 of chapter 7 of the school board policy on bullying and harassment.</a:t>
            </a:r>
          </a:p>
          <a:p>
            <a:pPr>
              <a:buNone/>
            </a:pPr>
            <a:endParaRPr lang="en-US" dirty="0" smtClean="0"/>
          </a:p>
          <a:p>
            <a:r>
              <a:rPr lang="en-US" dirty="0" smtClean="0"/>
              <a:t>Reporting must be taken seriously.</a:t>
            </a:r>
          </a:p>
          <a:p>
            <a:pPr lvl="1"/>
            <a:r>
              <a:rPr lang="en-US" dirty="0" smtClean="0"/>
              <a:t>Reports must be immediately investigated.</a:t>
            </a:r>
          </a:p>
          <a:p>
            <a:pPr lvl="1"/>
            <a:r>
              <a:rPr lang="en-US" dirty="0" smtClean="0"/>
              <a:t>Steps taken towards resolution and consequences documented.</a:t>
            </a:r>
          </a:p>
          <a:p>
            <a:pPr lvl="1"/>
            <a:r>
              <a:rPr lang="en-US" dirty="0" smtClean="0"/>
              <a:t>The appropriate parties must be called within the time allotted.</a:t>
            </a:r>
          </a:p>
        </p:txBody>
      </p:sp>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Education</a:t>
            </a:r>
            <a:endParaRPr lang="en-US" dirty="0"/>
          </a:p>
        </p:txBody>
      </p:sp>
      <p:sp>
        <p:nvSpPr>
          <p:cNvPr id="3" name="Content Placeholder 2"/>
          <p:cNvSpPr>
            <a:spLocks noGrp="1"/>
          </p:cNvSpPr>
          <p:nvPr>
            <p:ph idx="1"/>
          </p:nvPr>
        </p:nvSpPr>
        <p:spPr/>
        <p:txBody>
          <a:bodyPr/>
          <a:lstStyle/>
          <a:p>
            <a:r>
              <a:rPr lang="en-US" dirty="0" smtClean="0"/>
              <a:t>We must educate our students and staff on what the true definitions of bullying and harassment are.</a:t>
            </a:r>
          </a:p>
          <a:p>
            <a:endParaRPr lang="en-US" dirty="0" smtClean="0"/>
          </a:p>
          <a:p>
            <a:r>
              <a:rPr lang="en-US" dirty="0" smtClean="0"/>
              <a:t>New bullying reporting app </a:t>
            </a:r>
            <a:r>
              <a:rPr lang="en-US" b="1" dirty="0" smtClean="0"/>
              <a:t>(if you witness or receive complaint it your responsibility  to report it)</a:t>
            </a:r>
          </a:p>
          <a:p>
            <a:endParaRPr lang="en-US" dirty="0" smtClean="0"/>
          </a:p>
          <a:p>
            <a:r>
              <a:rPr lang="en-US" dirty="0" smtClean="0"/>
              <a:t>We are asking that the deans add this component to their preschool agenda for teachers and beginning of the year presentations to students.</a:t>
            </a:r>
          </a:p>
          <a:p>
            <a:endParaRPr lang="en-US" dirty="0" smtClean="0"/>
          </a:p>
          <a:p>
            <a:pPr>
              <a:buNone/>
            </a:pPr>
            <a:endParaRPr lang="en-US" dirty="0"/>
          </a:p>
        </p:txBody>
      </p:sp>
    </p:spTree>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SESIR and Bullying</a:t>
            </a:r>
            <a:endParaRPr lang="en-US" dirty="0"/>
          </a:p>
        </p:txBody>
      </p:sp>
      <p:sp>
        <p:nvSpPr>
          <p:cNvPr id="5" name="Subtitle 4"/>
          <p:cNvSpPr>
            <a:spLocks noGrp="1"/>
          </p:cNvSpPr>
          <p:nvPr>
            <p:ph type="subTitle" idx="1"/>
          </p:nvPr>
        </p:nvSpPr>
        <p:spPr/>
        <p:txBody>
          <a:bodyPr/>
          <a:lstStyle/>
          <a:p>
            <a:r>
              <a:rPr lang="en-US" dirty="0" smtClean="0"/>
              <a:t>Accurate Reporting</a:t>
            </a:r>
          </a:p>
          <a:p>
            <a:endParaRPr lang="en-US" dirty="0" smtClean="0"/>
          </a:p>
          <a:p>
            <a:r>
              <a:rPr lang="en-US" dirty="0" smtClean="0"/>
              <a:t>Presented by Kerri Coots and Dr. Michael Samala</a:t>
            </a:r>
            <a:endParaRPr lang="en-US" dirty="0"/>
          </a:p>
        </p:txBody>
      </p:sp>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Bullying?</a:t>
            </a:r>
            <a:endParaRPr lang="en-US" dirty="0"/>
          </a:p>
        </p:txBody>
      </p:sp>
      <p:sp>
        <p:nvSpPr>
          <p:cNvPr id="3" name="Content Placeholder 2"/>
          <p:cNvSpPr>
            <a:spLocks noGrp="1"/>
          </p:cNvSpPr>
          <p:nvPr>
            <p:ph idx="1"/>
          </p:nvPr>
        </p:nvSpPr>
        <p:spPr/>
        <p:txBody>
          <a:bodyPr/>
          <a:lstStyle/>
          <a:p>
            <a:r>
              <a:rPr lang="en-US" dirty="0">
                <a:hlinkClick r:id="rId2"/>
              </a:rPr>
              <a:t>https://youtu.be/zUAbAKee0Cw</a:t>
            </a:r>
            <a:endParaRPr lang="en-US" dirty="0"/>
          </a:p>
        </p:txBody>
      </p:sp>
    </p:spTree>
    <p:extLst>
      <p:ext uri="{BB962C8B-B14F-4D97-AF65-F5344CB8AC3E}">
        <p14:creationId xmlns:p14="http://schemas.microsoft.com/office/powerpoint/2010/main" val="2398123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Second Chance</a:t>
            </a:r>
            <a:endParaRPr lang="en-US" dirty="0"/>
          </a:p>
        </p:txBody>
      </p:sp>
      <p:sp>
        <p:nvSpPr>
          <p:cNvPr id="5" name="Subtitle 4"/>
          <p:cNvSpPr>
            <a:spLocks noGrp="1"/>
          </p:cNvSpPr>
          <p:nvPr>
            <p:ph type="subTitle" idx="1"/>
          </p:nvPr>
        </p:nvSpPr>
        <p:spPr/>
        <p:txBody>
          <a:bodyPr/>
          <a:lstStyle/>
          <a:p>
            <a:r>
              <a:rPr lang="en-US" dirty="0" smtClean="0"/>
              <a:t>Slaying dragons: a pathway to success</a:t>
            </a:r>
          </a:p>
          <a:p>
            <a:endParaRPr lang="en-US" dirty="0" smtClean="0"/>
          </a:p>
          <a:p>
            <a:r>
              <a:rPr lang="en-US" dirty="0" smtClean="0"/>
              <a:t>Presented by Ladon Boyd</a:t>
            </a:r>
            <a:endParaRPr lang="en-US" dirty="0"/>
          </a:p>
        </p:txBody>
      </p:sp>
    </p:spTree>
  </p:cSld>
  <p:clrMapOvr>
    <a:masterClrMapping/>
  </p:clrMapOvr>
  <p:transition spd="slow">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3600" dirty="0" smtClean="0"/>
              <a:t>10 Minute Break</a:t>
            </a:r>
            <a:endParaRPr lang="en-US" sz="3600" dirty="0"/>
          </a:p>
        </p:txBody>
      </p:sp>
      <p:sp>
        <p:nvSpPr>
          <p:cNvPr id="6" name="Text Placeholder 5"/>
          <p:cNvSpPr>
            <a:spLocks noGrp="1"/>
          </p:cNvSpPr>
          <p:nvPr>
            <p:ph type="body" sz="half" idx="2"/>
          </p:nvPr>
        </p:nvSpPr>
        <p:spPr/>
        <p:txBody>
          <a:bodyPr/>
          <a:lstStyle/>
          <a:p>
            <a:endParaRPr lang="en-US" dirty="0"/>
          </a:p>
        </p:txBody>
      </p:sp>
      <p:pic>
        <p:nvPicPr>
          <p:cNvPr id="7" name="Picture Placeholder 6" descr="break.jpg"/>
          <p:cNvPicPr>
            <a:picLocks noGrp="1" noChangeAspect="1"/>
          </p:cNvPicPr>
          <p:nvPr>
            <p:ph type="pic" idx="1"/>
          </p:nvPr>
        </p:nvPicPr>
        <p:blipFill>
          <a:blip r:embed="rId3" cstate="print"/>
          <a:srcRect t="7442" b="7442"/>
          <a:stretch>
            <a:fillRect/>
          </a:stretch>
        </p:blipFill>
        <p:spPr/>
      </p:pic>
    </p:spTree>
  </p:cSld>
  <p:clrMapOvr>
    <a:masterClrMapping/>
  </p:clrMapOvr>
  <p:transition spd="slow">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6000" dirty="0" smtClean="0"/>
              <a:t>Lunch</a:t>
            </a:r>
            <a:endParaRPr lang="en-US" sz="6000" dirty="0"/>
          </a:p>
        </p:txBody>
      </p:sp>
      <p:sp>
        <p:nvSpPr>
          <p:cNvPr id="8" name="Text Placeholder 7"/>
          <p:cNvSpPr>
            <a:spLocks noGrp="1"/>
          </p:cNvSpPr>
          <p:nvPr>
            <p:ph type="body" sz="half" idx="2"/>
          </p:nvPr>
        </p:nvSpPr>
        <p:spPr/>
        <p:txBody>
          <a:bodyPr>
            <a:normAutofit fontScale="70000" lnSpcReduction="20000"/>
          </a:bodyPr>
          <a:lstStyle/>
          <a:p>
            <a:pPr algn="ctr"/>
            <a:r>
              <a:rPr lang="en-US" sz="6000" dirty="0" smtClean="0">
                <a:latin typeface="Times New Roman" pitchFamily="18" charset="0"/>
                <a:cs typeface="Times New Roman" pitchFamily="18" charset="0"/>
              </a:rPr>
              <a:t>Return</a:t>
            </a:r>
          </a:p>
          <a:p>
            <a:pPr algn="ctr"/>
            <a:r>
              <a:rPr lang="en-US" sz="6000" dirty="0" smtClean="0">
                <a:latin typeface="Times New Roman" pitchFamily="18" charset="0"/>
                <a:cs typeface="Times New Roman" pitchFamily="18" charset="0"/>
              </a:rPr>
              <a:t>by 1:15p.m.</a:t>
            </a:r>
            <a:endParaRPr lang="en-US" sz="6000" dirty="0">
              <a:latin typeface="Times New Roman" pitchFamily="18" charset="0"/>
              <a:cs typeface="Times New Roman" pitchFamily="18" charset="0"/>
            </a:endParaRPr>
          </a:p>
        </p:txBody>
      </p:sp>
      <p:pic>
        <p:nvPicPr>
          <p:cNvPr id="9" name="Picture Placeholder 8" descr="lunch.jpg"/>
          <p:cNvPicPr>
            <a:picLocks noGrp="1" noChangeAspect="1"/>
          </p:cNvPicPr>
          <p:nvPr>
            <p:ph type="pic" idx="1"/>
          </p:nvPr>
        </p:nvPicPr>
        <p:blipFill>
          <a:blip r:embed="rId3" cstate="print"/>
          <a:srcRect l="1830" r="1830"/>
          <a:stretch>
            <a:fillRect/>
          </a:stretch>
        </p:blipFill>
        <p:spPr/>
      </p:pic>
    </p:spTree>
  </p:cSld>
  <p:clrMapOvr>
    <a:masterClrMapping/>
  </p:clrMapOvr>
  <p:transition spd="slow">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Dealing with students with Differences</a:t>
            </a:r>
            <a:endParaRPr lang="en-US" dirty="0"/>
          </a:p>
        </p:txBody>
      </p:sp>
      <p:sp>
        <p:nvSpPr>
          <p:cNvPr id="3" name="Subtitle 2"/>
          <p:cNvSpPr>
            <a:spLocks noGrp="1"/>
          </p:cNvSpPr>
          <p:nvPr>
            <p:ph type="subTitle" idx="1"/>
          </p:nvPr>
        </p:nvSpPr>
        <p:spPr/>
        <p:txBody>
          <a:bodyPr/>
          <a:lstStyle/>
          <a:p>
            <a:r>
              <a:rPr lang="en-US" dirty="0" smtClean="0"/>
              <a:t>Working together to solve big problems</a:t>
            </a:r>
          </a:p>
          <a:p>
            <a:endParaRPr lang="en-US" dirty="0" smtClean="0"/>
          </a:p>
          <a:p>
            <a:r>
              <a:rPr lang="en-US" dirty="0" smtClean="0"/>
              <a:t>Presented by: Donna Perry and Traci Kent</a:t>
            </a:r>
            <a:endParaRPr lang="en-US" dirty="0"/>
          </a:p>
        </p:txBody>
      </p:sp>
    </p:spTree>
  </p:cSld>
  <p:clrMapOvr>
    <a:masterClrMapping/>
  </p:clrMapOvr>
  <p:transition spd="slow">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idx="4294967295"/>
          </p:nvPr>
        </p:nvSpPr>
        <p:spPr>
          <a:xfrm>
            <a:off x="685800" y="1143000"/>
            <a:ext cx="7772400" cy="1470025"/>
          </a:xfrm>
        </p:spPr>
        <p:txBody>
          <a:bodyPr/>
          <a:lstStyle/>
          <a:p>
            <a:r>
              <a:rPr lang="en-US" altLang="en-US" sz="5400"/>
              <a:t>Dealing with Differences</a:t>
            </a:r>
          </a:p>
        </p:txBody>
      </p:sp>
      <p:sp>
        <p:nvSpPr>
          <p:cNvPr id="4099" name="Subtitle 2"/>
          <p:cNvSpPr>
            <a:spLocks noGrp="1"/>
          </p:cNvSpPr>
          <p:nvPr>
            <p:ph type="subTitle" idx="4294967295"/>
          </p:nvPr>
        </p:nvSpPr>
        <p:spPr>
          <a:xfrm>
            <a:off x="2173288" y="3011488"/>
            <a:ext cx="5453062" cy="1870075"/>
          </a:xfrm>
        </p:spPr>
        <p:txBody>
          <a:bodyPr/>
          <a:lstStyle/>
          <a:p>
            <a:pPr marL="0" indent="0">
              <a:buFont typeface="Wingdings" panose="05000000000000000000" pitchFamily="2" charset="2"/>
              <a:buNone/>
            </a:pPr>
            <a:r>
              <a:rPr lang="en-US" altLang="en-US"/>
              <a:t>RTI/ MTSS</a:t>
            </a:r>
          </a:p>
          <a:p>
            <a:pPr marL="0" indent="0">
              <a:buFont typeface="Wingdings" panose="05000000000000000000" pitchFamily="2" charset="2"/>
              <a:buNone/>
            </a:pPr>
            <a:r>
              <a:rPr lang="en-US" altLang="en-US"/>
              <a:t>FBA/ PBIP</a:t>
            </a:r>
          </a:p>
          <a:p>
            <a:pPr marL="0" indent="0">
              <a:buFont typeface="Wingdings" panose="05000000000000000000" pitchFamily="2" charset="2"/>
              <a:buNone/>
            </a:pPr>
            <a:r>
              <a:rPr lang="en-US" altLang="en-US"/>
              <a:t>Risk Assessment</a:t>
            </a:r>
          </a:p>
          <a:p>
            <a:pPr marL="0" indent="0">
              <a:buFont typeface="Wingdings" panose="05000000000000000000" pitchFamily="2" charset="2"/>
              <a:buNone/>
            </a:pPr>
            <a:endParaRPr lang="en-US" altLang="en-US"/>
          </a:p>
        </p:txBody>
      </p:sp>
      <p:sp>
        <p:nvSpPr>
          <p:cNvPr id="4101" name="Text Box 5"/>
          <p:cNvSpPr txBox="1">
            <a:spLocks noChangeArrowheads="1"/>
          </p:cNvSpPr>
          <p:nvPr/>
        </p:nvSpPr>
        <p:spPr bwMode="auto">
          <a:xfrm>
            <a:off x="1447800" y="5410200"/>
            <a:ext cx="35814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Donna Perry</a:t>
            </a:r>
          </a:p>
          <a:p>
            <a:pPr>
              <a:spcBef>
                <a:spcPct val="50000"/>
              </a:spcBef>
            </a:pPr>
            <a:r>
              <a:rPr lang="en-US" altLang="en-US"/>
              <a:t>E/BD Program Specialist</a:t>
            </a:r>
          </a:p>
          <a:p>
            <a:pPr>
              <a:spcBef>
                <a:spcPct val="50000"/>
              </a:spcBef>
            </a:pPr>
            <a:r>
              <a:rPr lang="en-US" altLang="en-US"/>
              <a:t>469-5523</a:t>
            </a:r>
          </a:p>
        </p:txBody>
      </p:sp>
    </p:spTree>
    <p:extLst>
      <p:ext uri="{BB962C8B-B14F-4D97-AF65-F5344CB8AC3E}">
        <p14:creationId xmlns:p14="http://schemas.microsoft.com/office/powerpoint/2010/main" val="8943678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idx="4294967295"/>
          </p:nvPr>
        </p:nvSpPr>
        <p:spPr/>
        <p:txBody>
          <a:bodyPr>
            <a:normAutofit fontScale="90000"/>
          </a:bodyPr>
          <a:lstStyle/>
          <a:p>
            <a:r>
              <a:rPr lang="en-US" altLang="en-US" sz="3800"/>
              <a:t>Response to Intervention/ Multi Tiered Systems of Support</a:t>
            </a:r>
          </a:p>
        </p:txBody>
      </p:sp>
      <p:sp>
        <p:nvSpPr>
          <p:cNvPr id="5123" name="Rectangle 4"/>
          <p:cNvSpPr>
            <a:spLocks noGrp="1" noChangeArrowheads="1"/>
          </p:cNvSpPr>
          <p:nvPr>
            <p:ph type="body" sz="half" idx="4294967295"/>
          </p:nvPr>
        </p:nvSpPr>
        <p:spPr>
          <a:xfrm>
            <a:off x="1527175" y="1905000"/>
            <a:ext cx="6881813" cy="1844675"/>
          </a:xfrm>
        </p:spPr>
        <p:txBody>
          <a:bodyPr>
            <a:normAutofit fontScale="62500" lnSpcReduction="20000"/>
          </a:bodyPr>
          <a:lstStyle/>
          <a:p>
            <a:r>
              <a:rPr lang="en-US" altLang="en-US" sz="2600"/>
              <a:t>Has evolved out of the shift from screening for disabilities to improved outcomes for all students</a:t>
            </a:r>
          </a:p>
          <a:p>
            <a:r>
              <a:rPr lang="en-US" altLang="en-US" sz="2600"/>
              <a:t>Has resulted in improved assessment and intervention for all students </a:t>
            </a:r>
          </a:p>
          <a:p>
            <a:r>
              <a:rPr lang="en-US" altLang="en-US" sz="2600"/>
              <a:t>The multi-tiered system involves the systematic use of multi-source assessment data to most efficiently allocate resources in order to improve learning for all students, through integrated academic and behavioral supports. </a:t>
            </a:r>
          </a:p>
        </p:txBody>
      </p:sp>
    </p:spTree>
    <p:extLst>
      <p:ext uri="{BB962C8B-B14F-4D97-AF65-F5344CB8AC3E}">
        <p14:creationId xmlns:p14="http://schemas.microsoft.com/office/powerpoint/2010/main" val="34798721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MTSS</a:t>
            </a:r>
          </a:p>
        </p:txBody>
      </p:sp>
      <p:sp>
        <p:nvSpPr>
          <p:cNvPr id="55299" name="Rectangle 3"/>
          <p:cNvSpPr>
            <a:spLocks noGrp="1" noChangeArrowheads="1"/>
          </p:cNvSpPr>
          <p:nvPr>
            <p:ph type="body" idx="1"/>
          </p:nvPr>
        </p:nvSpPr>
        <p:spPr/>
        <p:txBody>
          <a:bodyPr/>
          <a:lstStyle/>
          <a:p>
            <a:r>
              <a:rPr lang="en-US" altLang="en-US"/>
              <a:t>Florida's Multi-tiered System of Support website provides a central, comprehensive location for Florida-specific information and resources that promote system-wide practices to ensure highest possible student achievement in both academic and behavioral pursuits. </a:t>
            </a:r>
            <a:r>
              <a:rPr lang="en-US" altLang="en-US">
                <a:hlinkClick r:id="rId2" tooltip="http://florida-rti.org/index.htm"/>
              </a:rPr>
              <a:t>http://florida-rti.org/index.htm</a:t>
            </a:r>
            <a:r>
              <a:rPr lang="en-US" altLang="en-US"/>
              <a:t>. </a:t>
            </a:r>
          </a:p>
        </p:txBody>
      </p:sp>
    </p:spTree>
    <p:extLst>
      <p:ext uri="{BB962C8B-B14F-4D97-AF65-F5344CB8AC3E}">
        <p14:creationId xmlns:p14="http://schemas.microsoft.com/office/powerpoint/2010/main" val="3691724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066800" y="304800"/>
            <a:ext cx="7543800" cy="1431925"/>
          </a:xfrm>
        </p:spPr>
        <p:txBody>
          <a:bodyPr/>
          <a:lstStyle/>
          <a:p>
            <a:r>
              <a:rPr lang="en-US" altLang="en-US"/>
              <a:t>RTI vs. SWPBS</a:t>
            </a:r>
          </a:p>
        </p:txBody>
      </p:sp>
      <p:sp>
        <p:nvSpPr>
          <p:cNvPr id="6147" name="Rectangle 5"/>
          <p:cNvSpPr>
            <a:spLocks noGrp="1" noChangeArrowheads="1"/>
          </p:cNvSpPr>
          <p:nvPr>
            <p:ph type="body" sz="half" idx="4294967295"/>
          </p:nvPr>
        </p:nvSpPr>
        <p:spPr>
          <a:xfrm>
            <a:off x="1066800" y="4106863"/>
            <a:ext cx="7543800" cy="2293937"/>
          </a:xfrm>
        </p:spPr>
        <p:txBody>
          <a:bodyPr/>
          <a:lstStyle/>
          <a:p>
            <a:r>
              <a:rPr lang="en-US" altLang="en-US" sz="2600"/>
              <a:t>RTI &amp; RTIb= closing the achievement gap whether academic or behavioral/social achievement. </a:t>
            </a:r>
          </a:p>
          <a:p>
            <a:r>
              <a:rPr lang="en-US" altLang="en-US" sz="2600"/>
              <a:t>SWPBS= improving general school discipline and classroom management</a:t>
            </a:r>
          </a:p>
        </p:txBody>
      </p:sp>
      <p:pic>
        <p:nvPicPr>
          <p:cNvPr id="6148" name="Picture 7" descr="MP900401126[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6210300" y="2251075"/>
            <a:ext cx="1363663" cy="1806575"/>
          </a:xfrm>
        </p:spPr>
      </p:pic>
      <p:pic>
        <p:nvPicPr>
          <p:cNvPr id="6149" name="Picture 9" descr="MC900232130[1]"/>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2895600" y="2405063"/>
            <a:ext cx="1447800" cy="1500187"/>
          </a:xfrm>
        </p:spPr>
      </p:pic>
    </p:spTree>
    <p:extLst>
      <p:ext uri="{BB962C8B-B14F-4D97-AF65-F5344CB8AC3E}">
        <p14:creationId xmlns:p14="http://schemas.microsoft.com/office/powerpoint/2010/main" val="24663740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idx="4294967295"/>
          </p:nvPr>
        </p:nvSpPr>
        <p:spPr/>
        <p:txBody>
          <a:bodyPr/>
          <a:lstStyle/>
          <a:p>
            <a:r>
              <a:rPr lang="en-US" altLang="en-US"/>
              <a:t>RTI/ RTIb</a:t>
            </a:r>
          </a:p>
        </p:txBody>
      </p:sp>
      <p:sp>
        <p:nvSpPr>
          <p:cNvPr id="7171" name="Rectangle 5"/>
          <p:cNvSpPr>
            <a:spLocks noGrp="1" noChangeArrowheads="1"/>
          </p:cNvSpPr>
          <p:nvPr>
            <p:ph type="body" idx="4294967295"/>
          </p:nvPr>
        </p:nvSpPr>
        <p:spPr>
          <a:xfrm>
            <a:off x="457200" y="1600200"/>
            <a:ext cx="8229600" cy="4953000"/>
          </a:xfrm>
        </p:spPr>
        <p:txBody>
          <a:bodyPr/>
          <a:lstStyle/>
          <a:p>
            <a:pPr>
              <a:lnSpc>
                <a:spcPct val="90000"/>
              </a:lnSpc>
            </a:pPr>
            <a:r>
              <a:rPr lang="en-US" altLang="en-US" sz="2100"/>
              <a:t>We can effectively teach all students</a:t>
            </a:r>
          </a:p>
          <a:p>
            <a:pPr>
              <a:lnSpc>
                <a:spcPct val="90000"/>
              </a:lnSpc>
            </a:pPr>
            <a:r>
              <a:rPr lang="en-US" altLang="en-US" sz="2100"/>
              <a:t>Intervene early</a:t>
            </a:r>
          </a:p>
          <a:p>
            <a:pPr>
              <a:lnSpc>
                <a:spcPct val="90000"/>
              </a:lnSpc>
            </a:pPr>
            <a:r>
              <a:rPr lang="en-US" altLang="en-US" sz="2100"/>
              <a:t>Research Based- Scientifically Validated academic and/or behavioral interventions</a:t>
            </a:r>
          </a:p>
          <a:p>
            <a:pPr>
              <a:lnSpc>
                <a:spcPct val="90000"/>
              </a:lnSpc>
            </a:pPr>
            <a:r>
              <a:rPr lang="en-US" altLang="en-US" sz="2100"/>
              <a:t>Data Driven Decision Making</a:t>
            </a:r>
          </a:p>
          <a:p>
            <a:pPr>
              <a:lnSpc>
                <a:spcPct val="90000"/>
              </a:lnSpc>
            </a:pPr>
            <a:r>
              <a:rPr lang="en-US" altLang="en-US" sz="2100"/>
              <a:t>3 Tiers</a:t>
            </a:r>
          </a:p>
          <a:p>
            <a:pPr lvl="1">
              <a:lnSpc>
                <a:spcPct val="90000"/>
              </a:lnSpc>
            </a:pPr>
            <a:r>
              <a:rPr lang="en-US" altLang="en-US" sz="2400"/>
              <a:t>1 Universal: classroom based available to all students</a:t>
            </a:r>
          </a:p>
          <a:p>
            <a:pPr lvl="1">
              <a:lnSpc>
                <a:spcPct val="90000"/>
              </a:lnSpc>
            </a:pPr>
            <a:r>
              <a:rPr lang="en-US" altLang="en-US" sz="2400"/>
              <a:t>2 Universal + Supplemental: small group interventions </a:t>
            </a:r>
          </a:p>
          <a:p>
            <a:pPr lvl="1">
              <a:lnSpc>
                <a:spcPct val="90000"/>
              </a:lnSpc>
            </a:pPr>
            <a:r>
              <a:rPr lang="en-US" altLang="en-US" sz="2400"/>
              <a:t>3 Universal + Supplemental + Intensive: individualized/ intensive interventions (FBA/ PBIP for behavior)</a:t>
            </a:r>
          </a:p>
          <a:p>
            <a:pPr lvl="1">
              <a:lnSpc>
                <a:spcPct val="90000"/>
              </a:lnSpc>
            </a:pPr>
            <a:endParaRPr lang="en-US" altLang="en-US" sz="2400"/>
          </a:p>
          <a:p>
            <a:pPr lvl="1">
              <a:lnSpc>
                <a:spcPct val="90000"/>
              </a:lnSpc>
              <a:buFont typeface="Wingdings" panose="05000000000000000000" pitchFamily="2" charset="2"/>
              <a:buNone/>
            </a:pPr>
            <a:r>
              <a:rPr lang="en-US" altLang="en-US" sz="2000"/>
              <a:t>						Sugai &amp; Horner (2009)</a:t>
            </a:r>
          </a:p>
          <a:p>
            <a:pPr lvl="1">
              <a:lnSpc>
                <a:spcPct val="90000"/>
              </a:lnSpc>
            </a:pPr>
            <a:endParaRPr lang="en-US" altLang="en-US" sz="2000"/>
          </a:p>
        </p:txBody>
      </p:sp>
    </p:spTree>
    <p:extLst>
      <p:ext uri="{BB962C8B-B14F-4D97-AF65-F5344CB8AC3E}">
        <p14:creationId xmlns:p14="http://schemas.microsoft.com/office/powerpoint/2010/main" val="14795781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p:txBody>
          <a:bodyPr/>
          <a:lstStyle/>
          <a:p>
            <a:r>
              <a:rPr lang="en-US" altLang="en-US"/>
              <a:t>SWPBS</a:t>
            </a:r>
          </a:p>
        </p:txBody>
      </p:sp>
      <p:sp>
        <p:nvSpPr>
          <p:cNvPr id="8195" name="Rectangle 3"/>
          <p:cNvSpPr>
            <a:spLocks noGrp="1" noChangeArrowheads="1"/>
          </p:cNvSpPr>
          <p:nvPr>
            <p:ph type="body" idx="4294967295"/>
          </p:nvPr>
        </p:nvSpPr>
        <p:spPr/>
        <p:txBody>
          <a:bodyPr/>
          <a:lstStyle/>
          <a:p>
            <a:pPr>
              <a:lnSpc>
                <a:spcPct val="80000"/>
              </a:lnSpc>
            </a:pPr>
            <a:r>
              <a:rPr lang="en-US" altLang="en-US" sz="1800"/>
              <a:t>Define and teach pro social behaviors</a:t>
            </a:r>
          </a:p>
          <a:p>
            <a:pPr>
              <a:lnSpc>
                <a:spcPct val="80000"/>
              </a:lnSpc>
            </a:pPr>
            <a:r>
              <a:rPr lang="en-US" altLang="en-US" sz="1800"/>
              <a:t>Acknowledge and reinforce pro social behaviors</a:t>
            </a:r>
          </a:p>
          <a:p>
            <a:pPr>
              <a:lnSpc>
                <a:spcPct val="80000"/>
              </a:lnSpc>
            </a:pPr>
            <a:r>
              <a:rPr lang="en-US" altLang="en-US" sz="1800"/>
              <a:t>Arrange consistent consequences for problem behaviors</a:t>
            </a:r>
          </a:p>
          <a:p>
            <a:pPr>
              <a:lnSpc>
                <a:spcPct val="80000"/>
              </a:lnSpc>
            </a:pPr>
            <a:r>
              <a:rPr lang="en-US" altLang="en-US" sz="1800"/>
              <a:t>Data Driven Decision Making</a:t>
            </a:r>
          </a:p>
          <a:p>
            <a:pPr>
              <a:lnSpc>
                <a:spcPct val="80000"/>
              </a:lnSpc>
            </a:pPr>
            <a:r>
              <a:rPr lang="en-US" altLang="en-US" sz="1800"/>
              <a:t>3 Tiers:</a:t>
            </a:r>
          </a:p>
          <a:p>
            <a:pPr lvl="1">
              <a:lnSpc>
                <a:spcPct val="80000"/>
              </a:lnSpc>
            </a:pPr>
            <a:r>
              <a:rPr lang="en-US" altLang="en-US" sz="1800"/>
              <a:t>1 Universal: school wide social skills curriculum, expectations, reinforcement system, and continuum of consequences.</a:t>
            </a:r>
          </a:p>
          <a:p>
            <a:pPr lvl="1">
              <a:lnSpc>
                <a:spcPct val="80000"/>
              </a:lnSpc>
            </a:pPr>
            <a:r>
              <a:rPr lang="en-US" altLang="en-US" sz="1800"/>
              <a:t>2 Universal + Supplemental: small group interventions for students who are not responding to Universal supports</a:t>
            </a:r>
          </a:p>
          <a:p>
            <a:pPr lvl="1">
              <a:lnSpc>
                <a:spcPct val="80000"/>
              </a:lnSpc>
            </a:pPr>
            <a:r>
              <a:rPr lang="en-US" altLang="en-US" sz="1800"/>
              <a:t>3- Universal + Supplemental + Intensive: highly individualized Functional Behavior Assessments and Behavior Intervention Plans</a:t>
            </a:r>
          </a:p>
          <a:p>
            <a:pPr lvl="1">
              <a:lnSpc>
                <a:spcPct val="80000"/>
              </a:lnSpc>
            </a:pPr>
            <a:endParaRPr lang="en-US" altLang="en-US" sz="1800"/>
          </a:p>
          <a:p>
            <a:pPr lvl="1">
              <a:lnSpc>
                <a:spcPct val="80000"/>
              </a:lnSpc>
              <a:buFont typeface="Wingdings" panose="05000000000000000000" pitchFamily="2" charset="2"/>
              <a:buNone/>
            </a:pPr>
            <a:r>
              <a:rPr lang="en-US" altLang="en-US" sz="1800"/>
              <a:t>					(Robertson et al. 2007)</a:t>
            </a:r>
          </a:p>
        </p:txBody>
      </p:sp>
    </p:spTree>
    <p:extLst>
      <p:ext uri="{BB962C8B-B14F-4D97-AF65-F5344CB8AC3E}">
        <p14:creationId xmlns:p14="http://schemas.microsoft.com/office/powerpoint/2010/main" val="33102621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752600" y="381000"/>
            <a:ext cx="5562600" cy="533400"/>
          </a:xfrm>
          <a:prstGeom prst="rect">
            <a:avLst/>
          </a:prstGeom>
          <a:solidFill>
            <a:schemeClr val="bg1"/>
          </a:solidFill>
          <a:ln w="9525">
            <a:solidFill>
              <a:schemeClr val="accent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Tier 1 Interventions for all Students</a:t>
            </a:r>
          </a:p>
        </p:txBody>
      </p:sp>
      <p:sp>
        <p:nvSpPr>
          <p:cNvPr id="9219" name="Rectangle 3"/>
          <p:cNvSpPr>
            <a:spLocks noChangeArrowheads="1"/>
          </p:cNvSpPr>
          <p:nvPr/>
        </p:nvSpPr>
        <p:spPr bwMode="auto">
          <a:xfrm>
            <a:off x="1752600" y="1143000"/>
            <a:ext cx="5562600" cy="6096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Assessment Progress Monitoring of Benchmarks</a:t>
            </a:r>
          </a:p>
        </p:txBody>
      </p:sp>
      <p:sp>
        <p:nvSpPr>
          <p:cNvPr id="9220" name="Rectangle 4"/>
          <p:cNvSpPr>
            <a:spLocks noChangeArrowheads="1"/>
          </p:cNvSpPr>
          <p:nvPr/>
        </p:nvSpPr>
        <p:spPr bwMode="auto">
          <a:xfrm>
            <a:off x="1600200" y="2133600"/>
            <a:ext cx="914400" cy="9144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t> </a:t>
            </a:r>
            <a:r>
              <a:rPr lang="en-US" altLang="en-US" sz="1200" b="1"/>
              <a:t>Mastery </a:t>
            </a:r>
          </a:p>
          <a:p>
            <a:pPr algn="ctr"/>
            <a:r>
              <a:rPr lang="en-US" altLang="en-US" sz="1200" b="1"/>
              <a:t>Grade</a:t>
            </a:r>
          </a:p>
          <a:p>
            <a:pPr algn="ctr"/>
            <a:r>
              <a:rPr lang="en-US" altLang="en-US" sz="1200" b="1"/>
              <a:t>Level</a:t>
            </a:r>
          </a:p>
          <a:p>
            <a:pPr algn="ctr"/>
            <a:r>
              <a:rPr lang="en-US" altLang="en-US" sz="1200" b="1"/>
              <a:t>Learner</a:t>
            </a:r>
          </a:p>
        </p:txBody>
      </p:sp>
      <p:sp>
        <p:nvSpPr>
          <p:cNvPr id="9221" name="Rectangle 5"/>
          <p:cNvSpPr>
            <a:spLocks noChangeArrowheads="1"/>
          </p:cNvSpPr>
          <p:nvPr/>
        </p:nvSpPr>
        <p:spPr bwMode="auto">
          <a:xfrm>
            <a:off x="3200400" y="2057400"/>
            <a:ext cx="4114800" cy="7620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Struggling Learners Who Have </a:t>
            </a:r>
          </a:p>
          <a:p>
            <a:pPr algn="ctr"/>
            <a:r>
              <a:rPr lang="en-US" altLang="en-US"/>
              <a:t>Experienced</a:t>
            </a:r>
          </a:p>
        </p:txBody>
      </p:sp>
      <p:sp>
        <p:nvSpPr>
          <p:cNvPr id="9222" name="Oval 6"/>
          <p:cNvSpPr>
            <a:spLocks noChangeArrowheads="1"/>
          </p:cNvSpPr>
          <p:nvPr/>
        </p:nvSpPr>
        <p:spPr bwMode="auto">
          <a:xfrm>
            <a:off x="2590800" y="3048000"/>
            <a:ext cx="1447800" cy="12192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t>No Previous</a:t>
            </a:r>
          </a:p>
          <a:p>
            <a:pPr algn="ctr"/>
            <a:r>
              <a:rPr lang="en-US" altLang="en-US" sz="1200" b="1"/>
              <a:t>Tier 2 Interventions</a:t>
            </a:r>
          </a:p>
        </p:txBody>
      </p:sp>
      <p:sp>
        <p:nvSpPr>
          <p:cNvPr id="9223" name="Oval 7"/>
          <p:cNvSpPr>
            <a:spLocks noChangeArrowheads="1"/>
          </p:cNvSpPr>
          <p:nvPr/>
        </p:nvSpPr>
        <p:spPr bwMode="auto">
          <a:xfrm>
            <a:off x="4343400" y="3048000"/>
            <a:ext cx="1447800" cy="12192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t>Tier 2 </a:t>
            </a:r>
          </a:p>
          <a:p>
            <a:pPr algn="ctr"/>
            <a:r>
              <a:rPr lang="en-US" altLang="en-US" sz="1200" b="1"/>
              <a:t>Interventions</a:t>
            </a:r>
          </a:p>
          <a:p>
            <a:pPr algn="ctr"/>
            <a:r>
              <a:rPr lang="en-US" altLang="en-US" sz="1200" b="1"/>
              <a:t>Without </a:t>
            </a:r>
          </a:p>
          <a:p>
            <a:pPr algn="ctr"/>
            <a:r>
              <a:rPr lang="en-US" altLang="en-US" sz="1200" b="1"/>
              <a:t>Success</a:t>
            </a:r>
          </a:p>
        </p:txBody>
      </p:sp>
      <p:sp>
        <p:nvSpPr>
          <p:cNvPr id="9224" name="Oval 8"/>
          <p:cNvSpPr>
            <a:spLocks noChangeArrowheads="1"/>
          </p:cNvSpPr>
          <p:nvPr/>
        </p:nvSpPr>
        <p:spPr bwMode="auto">
          <a:xfrm>
            <a:off x="6019800" y="3048000"/>
            <a:ext cx="1447800" cy="12192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t>Tier 3 </a:t>
            </a:r>
          </a:p>
          <a:p>
            <a:pPr algn="ctr"/>
            <a:r>
              <a:rPr lang="en-US" altLang="en-US" sz="1200" b="1"/>
              <a:t>Interventions</a:t>
            </a:r>
          </a:p>
          <a:p>
            <a:pPr algn="ctr"/>
            <a:r>
              <a:rPr lang="en-US" altLang="en-US" sz="1200" b="1"/>
              <a:t>Without </a:t>
            </a:r>
          </a:p>
          <a:p>
            <a:pPr algn="ctr"/>
            <a:r>
              <a:rPr lang="en-US" altLang="en-US" sz="1200" b="1"/>
              <a:t>Success</a:t>
            </a:r>
          </a:p>
        </p:txBody>
      </p:sp>
      <p:sp>
        <p:nvSpPr>
          <p:cNvPr id="9225" name="Oval 9"/>
          <p:cNvSpPr>
            <a:spLocks noChangeArrowheads="1"/>
          </p:cNvSpPr>
          <p:nvPr/>
        </p:nvSpPr>
        <p:spPr bwMode="auto">
          <a:xfrm>
            <a:off x="2590800" y="4419600"/>
            <a:ext cx="1447800" cy="12954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t>Tier 2</a:t>
            </a:r>
          </a:p>
          <a:p>
            <a:pPr algn="ctr"/>
            <a:r>
              <a:rPr lang="en-US" altLang="en-US" sz="1200" b="1"/>
              <a:t>Interventions 9-12 </a:t>
            </a:r>
          </a:p>
          <a:p>
            <a:pPr algn="ctr"/>
            <a:r>
              <a:rPr lang="en-US" altLang="en-US" sz="1200" b="1"/>
              <a:t>weeks</a:t>
            </a:r>
          </a:p>
        </p:txBody>
      </p:sp>
      <p:sp>
        <p:nvSpPr>
          <p:cNvPr id="9226" name="Oval 10"/>
          <p:cNvSpPr>
            <a:spLocks noChangeArrowheads="1"/>
          </p:cNvSpPr>
          <p:nvPr/>
        </p:nvSpPr>
        <p:spPr bwMode="auto">
          <a:xfrm>
            <a:off x="4419600" y="4419600"/>
            <a:ext cx="1447800" cy="12954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t>Tier 3</a:t>
            </a:r>
          </a:p>
          <a:p>
            <a:pPr algn="ctr"/>
            <a:r>
              <a:rPr lang="en-US" altLang="en-US" sz="1200" b="1"/>
              <a:t>Interventions</a:t>
            </a:r>
          </a:p>
          <a:p>
            <a:pPr algn="ctr"/>
            <a:r>
              <a:rPr lang="en-US" altLang="en-US" sz="1200" b="1"/>
              <a:t>6-9 weeks</a:t>
            </a:r>
          </a:p>
        </p:txBody>
      </p:sp>
      <p:sp>
        <p:nvSpPr>
          <p:cNvPr id="9227" name="Oval 11"/>
          <p:cNvSpPr>
            <a:spLocks noChangeArrowheads="1"/>
          </p:cNvSpPr>
          <p:nvPr/>
        </p:nvSpPr>
        <p:spPr bwMode="auto">
          <a:xfrm>
            <a:off x="6172200" y="4343400"/>
            <a:ext cx="1524000" cy="13716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t>Formal</a:t>
            </a:r>
          </a:p>
          <a:p>
            <a:pPr algn="ctr"/>
            <a:r>
              <a:rPr lang="en-US" altLang="en-US" sz="1200" b="1"/>
              <a:t>Evaluation  for </a:t>
            </a:r>
          </a:p>
          <a:p>
            <a:pPr algn="ctr"/>
            <a:r>
              <a:rPr lang="en-US" altLang="en-US" sz="1200" b="1"/>
              <a:t>Possible</a:t>
            </a:r>
          </a:p>
          <a:p>
            <a:pPr algn="ctr"/>
            <a:r>
              <a:rPr lang="en-US" altLang="en-US" sz="1200" b="1"/>
              <a:t>Special Education</a:t>
            </a:r>
          </a:p>
        </p:txBody>
      </p:sp>
      <p:sp>
        <p:nvSpPr>
          <p:cNvPr id="9228" name="Rectangle 12"/>
          <p:cNvSpPr>
            <a:spLocks noChangeArrowheads="1"/>
          </p:cNvSpPr>
          <p:nvPr/>
        </p:nvSpPr>
        <p:spPr bwMode="auto">
          <a:xfrm>
            <a:off x="1219200" y="5867400"/>
            <a:ext cx="6553200" cy="7620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At any Tier when a student demonstrates success they</a:t>
            </a:r>
          </a:p>
          <a:p>
            <a:pPr algn="ctr"/>
            <a:r>
              <a:rPr lang="en-US" altLang="en-US"/>
              <a:t>Return to Tier 1 Interventions</a:t>
            </a:r>
          </a:p>
        </p:txBody>
      </p:sp>
      <p:sp>
        <p:nvSpPr>
          <p:cNvPr id="9229" name="Line 14"/>
          <p:cNvSpPr>
            <a:spLocks noChangeShapeType="1"/>
          </p:cNvSpPr>
          <p:nvPr/>
        </p:nvSpPr>
        <p:spPr bwMode="auto">
          <a:xfrm>
            <a:off x="4343400" y="914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0" name="Line 15"/>
          <p:cNvSpPr>
            <a:spLocks noChangeShapeType="1"/>
          </p:cNvSpPr>
          <p:nvPr/>
        </p:nvSpPr>
        <p:spPr bwMode="auto">
          <a:xfrm>
            <a:off x="4343400" y="175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1" name="Line 16"/>
          <p:cNvSpPr>
            <a:spLocks noChangeShapeType="1"/>
          </p:cNvSpPr>
          <p:nvPr/>
        </p:nvSpPr>
        <p:spPr bwMode="auto">
          <a:xfrm>
            <a:off x="2133600" y="17526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2" name="Line 17"/>
          <p:cNvSpPr>
            <a:spLocks noChangeShapeType="1"/>
          </p:cNvSpPr>
          <p:nvPr/>
        </p:nvSpPr>
        <p:spPr bwMode="auto">
          <a:xfrm flipH="1">
            <a:off x="3352800" y="2819400"/>
            <a:ext cx="762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3" name="Line 18"/>
          <p:cNvSpPr>
            <a:spLocks noChangeShapeType="1"/>
          </p:cNvSpPr>
          <p:nvPr/>
        </p:nvSpPr>
        <p:spPr bwMode="auto">
          <a:xfrm>
            <a:off x="5029200" y="2819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4" name="Line 19"/>
          <p:cNvSpPr>
            <a:spLocks noChangeShapeType="1"/>
          </p:cNvSpPr>
          <p:nvPr/>
        </p:nvSpPr>
        <p:spPr bwMode="auto">
          <a:xfrm>
            <a:off x="6705600" y="2819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5" name="Line 20"/>
          <p:cNvSpPr>
            <a:spLocks noChangeShapeType="1"/>
          </p:cNvSpPr>
          <p:nvPr/>
        </p:nvSpPr>
        <p:spPr bwMode="auto">
          <a:xfrm>
            <a:off x="3276600" y="4267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6" name="Line 21"/>
          <p:cNvSpPr>
            <a:spLocks noChangeShapeType="1"/>
          </p:cNvSpPr>
          <p:nvPr/>
        </p:nvSpPr>
        <p:spPr bwMode="auto">
          <a:xfrm>
            <a:off x="5105400" y="4267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7" name="Line 22"/>
          <p:cNvSpPr>
            <a:spLocks noChangeShapeType="1"/>
          </p:cNvSpPr>
          <p:nvPr/>
        </p:nvSpPr>
        <p:spPr bwMode="auto">
          <a:xfrm>
            <a:off x="6781800" y="4267200"/>
            <a:ext cx="0"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701995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752600" y="381000"/>
            <a:ext cx="5562600" cy="5334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Tier 1 Interventions for all Students</a:t>
            </a:r>
          </a:p>
        </p:txBody>
      </p:sp>
      <p:sp>
        <p:nvSpPr>
          <p:cNvPr id="10243" name="Rectangle 3"/>
          <p:cNvSpPr>
            <a:spLocks noChangeArrowheads="1"/>
          </p:cNvSpPr>
          <p:nvPr/>
        </p:nvSpPr>
        <p:spPr bwMode="auto">
          <a:xfrm>
            <a:off x="1752600" y="1143000"/>
            <a:ext cx="5562600" cy="6096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Assessment Progress Monitoring of Behavioral </a:t>
            </a:r>
          </a:p>
          <a:p>
            <a:pPr algn="ctr"/>
            <a:r>
              <a:rPr lang="en-US" altLang="en-US"/>
              <a:t>Expectations</a:t>
            </a:r>
          </a:p>
        </p:txBody>
      </p:sp>
      <p:sp>
        <p:nvSpPr>
          <p:cNvPr id="10244" name="Rectangle 4"/>
          <p:cNvSpPr>
            <a:spLocks noChangeArrowheads="1"/>
          </p:cNvSpPr>
          <p:nvPr/>
        </p:nvSpPr>
        <p:spPr bwMode="auto">
          <a:xfrm>
            <a:off x="1447800" y="2057400"/>
            <a:ext cx="1295400" cy="10668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a:t> </a:t>
            </a:r>
            <a:r>
              <a:rPr lang="en-US" altLang="en-US" sz="1200" b="1"/>
              <a:t>Mastery </a:t>
            </a:r>
          </a:p>
          <a:p>
            <a:pPr algn="ctr"/>
            <a:r>
              <a:rPr lang="en-US" altLang="en-US" sz="1200" b="1"/>
              <a:t>Student Meeting</a:t>
            </a:r>
          </a:p>
          <a:p>
            <a:pPr algn="ctr"/>
            <a:r>
              <a:rPr lang="en-US" altLang="en-US" sz="1200" b="1"/>
              <a:t>School Wide</a:t>
            </a:r>
          </a:p>
          <a:p>
            <a:pPr algn="ctr"/>
            <a:r>
              <a:rPr lang="en-US" altLang="en-US" sz="1200" b="1"/>
              <a:t> Expectations</a:t>
            </a:r>
          </a:p>
        </p:txBody>
      </p:sp>
      <p:sp>
        <p:nvSpPr>
          <p:cNvPr id="10245" name="Rectangle 5"/>
          <p:cNvSpPr>
            <a:spLocks noChangeArrowheads="1"/>
          </p:cNvSpPr>
          <p:nvPr/>
        </p:nvSpPr>
        <p:spPr bwMode="auto">
          <a:xfrm>
            <a:off x="3200400" y="2057400"/>
            <a:ext cx="4114800" cy="7620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Students demonstrating problem </a:t>
            </a:r>
          </a:p>
          <a:p>
            <a:pPr algn="ctr"/>
            <a:r>
              <a:rPr lang="en-US" altLang="en-US"/>
              <a:t>Behaviors who have experienced</a:t>
            </a:r>
          </a:p>
        </p:txBody>
      </p:sp>
      <p:sp>
        <p:nvSpPr>
          <p:cNvPr id="10246" name="Oval 6"/>
          <p:cNvSpPr>
            <a:spLocks noChangeArrowheads="1"/>
          </p:cNvSpPr>
          <p:nvPr/>
        </p:nvSpPr>
        <p:spPr bwMode="auto">
          <a:xfrm>
            <a:off x="2590800" y="2971800"/>
            <a:ext cx="1447800" cy="12954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t>No Previous</a:t>
            </a:r>
          </a:p>
          <a:p>
            <a:pPr algn="ctr"/>
            <a:r>
              <a:rPr lang="en-US" altLang="en-US" sz="1200" b="1"/>
              <a:t>Tier 2 Interventions</a:t>
            </a:r>
          </a:p>
        </p:txBody>
      </p:sp>
      <p:sp>
        <p:nvSpPr>
          <p:cNvPr id="10247" name="Oval 7"/>
          <p:cNvSpPr>
            <a:spLocks noChangeArrowheads="1"/>
          </p:cNvSpPr>
          <p:nvPr/>
        </p:nvSpPr>
        <p:spPr bwMode="auto">
          <a:xfrm>
            <a:off x="4419600" y="3048000"/>
            <a:ext cx="1447800" cy="12192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t> Previous</a:t>
            </a:r>
          </a:p>
          <a:p>
            <a:pPr algn="ctr"/>
            <a:r>
              <a:rPr lang="en-US" altLang="en-US" sz="1200" b="1"/>
              <a:t>Tier 2 Interventions</a:t>
            </a:r>
          </a:p>
          <a:p>
            <a:pPr algn="ctr"/>
            <a:r>
              <a:rPr lang="en-US" altLang="en-US" sz="1200" b="1"/>
              <a:t>Without </a:t>
            </a:r>
          </a:p>
          <a:p>
            <a:pPr algn="ctr"/>
            <a:r>
              <a:rPr lang="en-US" altLang="en-US" sz="1200" b="1"/>
              <a:t>success</a:t>
            </a:r>
          </a:p>
        </p:txBody>
      </p:sp>
      <p:sp>
        <p:nvSpPr>
          <p:cNvPr id="10248" name="Oval 8"/>
          <p:cNvSpPr>
            <a:spLocks noChangeArrowheads="1"/>
          </p:cNvSpPr>
          <p:nvPr/>
        </p:nvSpPr>
        <p:spPr bwMode="auto">
          <a:xfrm>
            <a:off x="6248400" y="3048000"/>
            <a:ext cx="1447800" cy="12192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t> Previous</a:t>
            </a:r>
          </a:p>
          <a:p>
            <a:pPr algn="ctr"/>
            <a:r>
              <a:rPr lang="en-US" altLang="en-US" sz="1200" b="1"/>
              <a:t>Tier 3 Interventions</a:t>
            </a:r>
          </a:p>
          <a:p>
            <a:pPr algn="ctr"/>
            <a:r>
              <a:rPr lang="en-US" altLang="en-US" sz="1200" b="1"/>
              <a:t>Without success</a:t>
            </a:r>
          </a:p>
        </p:txBody>
      </p:sp>
      <p:sp>
        <p:nvSpPr>
          <p:cNvPr id="10249" name="Oval 9"/>
          <p:cNvSpPr>
            <a:spLocks noChangeArrowheads="1"/>
          </p:cNvSpPr>
          <p:nvPr/>
        </p:nvSpPr>
        <p:spPr bwMode="auto">
          <a:xfrm>
            <a:off x="2590800" y="4419600"/>
            <a:ext cx="1447800" cy="12954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t>Tier 2</a:t>
            </a:r>
          </a:p>
          <a:p>
            <a:pPr algn="ctr"/>
            <a:r>
              <a:rPr lang="en-US" altLang="en-US" sz="1200" b="1"/>
              <a:t>Interventions </a:t>
            </a:r>
          </a:p>
          <a:p>
            <a:pPr algn="ctr"/>
            <a:r>
              <a:rPr lang="en-US" altLang="en-US" sz="1200" b="1"/>
              <a:t>ERASE 9-12 </a:t>
            </a:r>
          </a:p>
          <a:p>
            <a:pPr algn="ctr"/>
            <a:r>
              <a:rPr lang="en-US" altLang="en-US" sz="1200" b="1"/>
              <a:t>Weeks </a:t>
            </a:r>
          </a:p>
        </p:txBody>
      </p:sp>
      <p:sp>
        <p:nvSpPr>
          <p:cNvPr id="10250" name="Oval 10"/>
          <p:cNvSpPr>
            <a:spLocks noChangeArrowheads="1"/>
          </p:cNvSpPr>
          <p:nvPr/>
        </p:nvSpPr>
        <p:spPr bwMode="auto">
          <a:xfrm>
            <a:off x="4419600" y="4419600"/>
            <a:ext cx="1447800" cy="12954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t>Tier 3</a:t>
            </a:r>
          </a:p>
          <a:p>
            <a:pPr algn="ctr"/>
            <a:r>
              <a:rPr lang="en-US" altLang="en-US" sz="1200" b="1"/>
              <a:t>Interventions </a:t>
            </a:r>
          </a:p>
          <a:p>
            <a:pPr algn="ctr"/>
            <a:r>
              <a:rPr lang="en-US" altLang="en-US" sz="1200" b="1"/>
              <a:t>FBA</a:t>
            </a:r>
          </a:p>
          <a:p>
            <a:pPr algn="ctr"/>
            <a:r>
              <a:rPr lang="en-US" altLang="en-US" sz="1200" b="1"/>
              <a:t>/ PBIP 9-12 </a:t>
            </a:r>
          </a:p>
          <a:p>
            <a:pPr algn="ctr"/>
            <a:r>
              <a:rPr lang="en-US" altLang="en-US" sz="1200" b="1"/>
              <a:t>weeks</a:t>
            </a:r>
          </a:p>
        </p:txBody>
      </p:sp>
      <p:sp>
        <p:nvSpPr>
          <p:cNvPr id="10251" name="Oval 11"/>
          <p:cNvSpPr>
            <a:spLocks noChangeArrowheads="1"/>
          </p:cNvSpPr>
          <p:nvPr/>
        </p:nvSpPr>
        <p:spPr bwMode="auto">
          <a:xfrm>
            <a:off x="6248400" y="4419600"/>
            <a:ext cx="1524000" cy="1371600"/>
          </a:xfrm>
          <a:prstGeom prst="ellipse">
            <a:avLst/>
          </a:prstGeom>
          <a:solidFill>
            <a:schemeClr val="bg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200" b="1"/>
              <a:t>Formal Evaluation</a:t>
            </a:r>
          </a:p>
          <a:p>
            <a:pPr algn="ctr"/>
            <a:r>
              <a:rPr lang="en-US" altLang="en-US" sz="1200" b="1"/>
              <a:t>For possible</a:t>
            </a:r>
          </a:p>
          <a:p>
            <a:pPr algn="ctr"/>
            <a:r>
              <a:rPr lang="en-US" altLang="en-US" sz="1200" b="1"/>
              <a:t>Special</a:t>
            </a:r>
          </a:p>
          <a:p>
            <a:pPr algn="ctr"/>
            <a:r>
              <a:rPr lang="en-US" altLang="en-US" sz="1200" b="1"/>
              <a:t>Education</a:t>
            </a:r>
          </a:p>
        </p:txBody>
      </p:sp>
      <p:sp>
        <p:nvSpPr>
          <p:cNvPr id="10252" name="Rectangle 12"/>
          <p:cNvSpPr>
            <a:spLocks noChangeArrowheads="1"/>
          </p:cNvSpPr>
          <p:nvPr/>
        </p:nvSpPr>
        <p:spPr bwMode="auto">
          <a:xfrm>
            <a:off x="1219200" y="5867400"/>
            <a:ext cx="6553200" cy="762000"/>
          </a:xfrm>
          <a:prstGeom prst="rect">
            <a:avLst/>
          </a:prstGeom>
          <a:solidFill>
            <a:schemeClr val="bg1"/>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a:t>At any Tier when a student demonstrates success they</a:t>
            </a:r>
          </a:p>
          <a:p>
            <a:pPr algn="ctr"/>
            <a:r>
              <a:rPr lang="en-US" altLang="en-US"/>
              <a:t>Return to Tier 1 Interventions</a:t>
            </a:r>
          </a:p>
        </p:txBody>
      </p:sp>
      <p:sp>
        <p:nvSpPr>
          <p:cNvPr id="10253" name="Line 14"/>
          <p:cNvSpPr>
            <a:spLocks noChangeShapeType="1"/>
          </p:cNvSpPr>
          <p:nvPr/>
        </p:nvSpPr>
        <p:spPr bwMode="auto">
          <a:xfrm>
            <a:off x="4343400" y="914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4" name="Line 15"/>
          <p:cNvSpPr>
            <a:spLocks noChangeShapeType="1"/>
          </p:cNvSpPr>
          <p:nvPr/>
        </p:nvSpPr>
        <p:spPr bwMode="auto">
          <a:xfrm>
            <a:off x="1905000" y="175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5" name="Line 16"/>
          <p:cNvSpPr>
            <a:spLocks noChangeShapeType="1"/>
          </p:cNvSpPr>
          <p:nvPr/>
        </p:nvSpPr>
        <p:spPr bwMode="auto">
          <a:xfrm>
            <a:off x="4572000" y="17526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 name="Line 17"/>
          <p:cNvSpPr>
            <a:spLocks noChangeShapeType="1"/>
          </p:cNvSpPr>
          <p:nvPr/>
        </p:nvSpPr>
        <p:spPr bwMode="auto">
          <a:xfrm>
            <a:off x="3276600" y="2819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 name="Line 18"/>
          <p:cNvSpPr>
            <a:spLocks noChangeShapeType="1"/>
          </p:cNvSpPr>
          <p:nvPr/>
        </p:nvSpPr>
        <p:spPr bwMode="auto">
          <a:xfrm>
            <a:off x="3276600" y="4267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 name="Line 19"/>
          <p:cNvSpPr>
            <a:spLocks noChangeShapeType="1"/>
          </p:cNvSpPr>
          <p:nvPr/>
        </p:nvSpPr>
        <p:spPr bwMode="auto">
          <a:xfrm>
            <a:off x="5105400" y="2819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 name="Line 20"/>
          <p:cNvSpPr>
            <a:spLocks noChangeShapeType="1"/>
          </p:cNvSpPr>
          <p:nvPr/>
        </p:nvSpPr>
        <p:spPr bwMode="auto">
          <a:xfrm>
            <a:off x="5181600" y="4267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 name="Line 21"/>
          <p:cNvSpPr>
            <a:spLocks noChangeShapeType="1"/>
          </p:cNvSpPr>
          <p:nvPr/>
        </p:nvSpPr>
        <p:spPr bwMode="auto">
          <a:xfrm>
            <a:off x="6934200" y="28194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 name="Line 22"/>
          <p:cNvSpPr>
            <a:spLocks noChangeShapeType="1"/>
          </p:cNvSpPr>
          <p:nvPr/>
        </p:nvSpPr>
        <p:spPr bwMode="auto">
          <a:xfrm>
            <a:off x="7010400" y="42672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28884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CHANGE</a:t>
            </a:r>
            <a:endParaRPr lang="en-US" dirty="0"/>
          </a:p>
        </p:txBody>
      </p:sp>
      <p:sp>
        <p:nvSpPr>
          <p:cNvPr id="5" name="Text Placeholder 4"/>
          <p:cNvSpPr>
            <a:spLocks noGrp="1"/>
          </p:cNvSpPr>
          <p:nvPr>
            <p:ph type="body" idx="1"/>
          </p:nvPr>
        </p:nvSpPr>
        <p:spPr/>
        <p:txBody>
          <a:bodyPr/>
          <a:lstStyle/>
          <a:p>
            <a:pPr algn="ctr"/>
            <a:r>
              <a:rPr lang="en-US" dirty="0" smtClean="0"/>
              <a:t>Good Change</a:t>
            </a:r>
            <a:endParaRPr lang="en-US" dirty="0"/>
          </a:p>
        </p:txBody>
      </p:sp>
      <p:sp>
        <p:nvSpPr>
          <p:cNvPr id="7" name="Text Placeholder 6"/>
          <p:cNvSpPr>
            <a:spLocks noGrp="1"/>
          </p:cNvSpPr>
          <p:nvPr>
            <p:ph type="body" sz="half" idx="3"/>
          </p:nvPr>
        </p:nvSpPr>
        <p:spPr/>
        <p:txBody>
          <a:bodyPr/>
          <a:lstStyle/>
          <a:p>
            <a:pPr algn="ctr"/>
            <a:r>
              <a:rPr lang="en-US" dirty="0" smtClean="0"/>
              <a:t>Bad Change</a:t>
            </a:r>
            <a:endParaRPr lang="en-US" dirty="0"/>
          </a:p>
        </p:txBody>
      </p:sp>
      <p:pic>
        <p:nvPicPr>
          <p:cNvPr id="9" name="Content Placeholder 8" descr="goodchange2.jpg"/>
          <p:cNvPicPr>
            <a:picLocks noGrp="1" noChangeAspect="1"/>
          </p:cNvPicPr>
          <p:nvPr>
            <p:ph sz="quarter" idx="2"/>
          </p:nvPr>
        </p:nvPicPr>
        <p:blipFill>
          <a:blip r:embed="rId3" cstate="print"/>
          <a:stretch>
            <a:fillRect/>
          </a:stretch>
        </p:blipFill>
        <p:spPr>
          <a:xfrm>
            <a:off x="831035" y="2590800"/>
            <a:ext cx="3131365" cy="2971800"/>
          </a:xfrm>
        </p:spPr>
      </p:pic>
      <p:pic>
        <p:nvPicPr>
          <p:cNvPr id="10" name="Content Placeholder 9" descr="bad change.jpg"/>
          <p:cNvPicPr>
            <a:picLocks noGrp="1" noChangeAspect="1"/>
          </p:cNvPicPr>
          <p:nvPr>
            <p:ph sz="quarter" idx="4"/>
          </p:nvPr>
        </p:nvPicPr>
        <p:blipFill>
          <a:blip r:embed="rId4" cstate="print"/>
          <a:stretch>
            <a:fillRect/>
          </a:stretch>
        </p:blipFill>
        <p:spPr>
          <a:xfrm>
            <a:off x="5181600" y="2819400"/>
            <a:ext cx="3352800" cy="2514599"/>
          </a:xfrm>
        </p:spPr>
      </p:pic>
    </p:spTree>
  </p:cSld>
  <p:clrMapOvr>
    <a:masterClrMapping/>
  </p:clrMapOvr>
  <p:transition spd="slow">
    <p:zoom dir="in"/>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r>
              <a:rPr lang="en-US" altLang="en-US"/>
              <a:t>FBA/ PBIP</a:t>
            </a:r>
          </a:p>
        </p:txBody>
      </p:sp>
      <p:sp>
        <p:nvSpPr>
          <p:cNvPr id="11267" name="Content Placeholder 2"/>
          <p:cNvSpPr>
            <a:spLocks noGrp="1"/>
          </p:cNvSpPr>
          <p:nvPr>
            <p:ph idx="4294967295"/>
          </p:nvPr>
        </p:nvSpPr>
        <p:spPr/>
        <p:txBody>
          <a:bodyPr/>
          <a:lstStyle/>
          <a:p>
            <a:r>
              <a:rPr lang="en-US" altLang="en-US" sz="2100"/>
              <a:t>Section 1414(d)(3)(B)(i-v) addresses the role of the IEP team in considering special factors. Part (i)</a:t>
            </a:r>
          </a:p>
          <a:p>
            <a:r>
              <a:rPr lang="en-US" altLang="en-US" sz="2100"/>
              <a:t>states that the practitioner should</a:t>
            </a:r>
          </a:p>
          <a:p>
            <a:r>
              <a:rPr lang="en-US" altLang="en-US" sz="2100"/>
              <a:t>“in the case of a child whose behavior impedes his or her learning or that of others, consider,</a:t>
            </a:r>
          </a:p>
          <a:p>
            <a:r>
              <a:rPr lang="en-US" altLang="en-US" sz="2100"/>
              <a:t>when appropriate, strategies, including positive behavioral interventions</a:t>
            </a:r>
            <a:r>
              <a:rPr lang="en-US" altLang="en-US"/>
              <a:t>, </a:t>
            </a:r>
            <a:r>
              <a:rPr lang="en-US" altLang="en-US" sz="2100"/>
              <a:t>strategies, and supports</a:t>
            </a:r>
          </a:p>
          <a:p>
            <a:r>
              <a:rPr lang="en-US" altLang="en-US" sz="2100"/>
              <a:t>to address that behavior.”</a:t>
            </a:r>
          </a:p>
        </p:txBody>
      </p:sp>
    </p:spTree>
    <p:extLst>
      <p:ext uri="{BB962C8B-B14F-4D97-AF65-F5344CB8AC3E}">
        <p14:creationId xmlns:p14="http://schemas.microsoft.com/office/powerpoint/2010/main" val="6051901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Legal Requirements</a:t>
            </a:r>
          </a:p>
        </p:txBody>
      </p:sp>
      <p:sp>
        <p:nvSpPr>
          <p:cNvPr id="56323" name="Rectangle 3"/>
          <p:cNvSpPr>
            <a:spLocks noGrp="1" noChangeArrowheads="1"/>
          </p:cNvSpPr>
          <p:nvPr>
            <p:ph type="body" idx="1"/>
          </p:nvPr>
        </p:nvSpPr>
        <p:spPr/>
        <p:txBody>
          <a:bodyPr/>
          <a:lstStyle/>
          <a:p>
            <a:pPr>
              <a:lnSpc>
                <a:spcPct val="80000"/>
              </a:lnSpc>
            </a:pPr>
            <a:r>
              <a:rPr lang="en-US" altLang="en-US" sz="2100"/>
              <a:t>Procedural safeguards are delineated in Section 1415. Specifically, Sections 1415(k)(1)(A)(i-ii) and (B)(i-ii) outline the requirements for placements in alternative educational settings, another setting, or suspension as a result of disciplinary action. Part (B)(i) and Part (B)(ii) state, </a:t>
            </a:r>
            <a:r>
              <a:rPr lang="en-US" altLang="en-US" sz="2100" b="1"/>
              <a:t>“If the local educational agency did not conduct a functional behavioral assessment and implement a behavioral intervention plan for such child before the behavior that resulted in the</a:t>
            </a:r>
          </a:p>
          <a:p>
            <a:pPr>
              <a:lnSpc>
                <a:spcPct val="80000"/>
              </a:lnSpc>
            </a:pPr>
            <a:r>
              <a:rPr lang="en-US" altLang="en-US" sz="2100" b="1"/>
              <a:t>suspension...the agency shall convene an IEP meeting to develop an assessment plan to address that behavior; or if the child already has a behavioral intervention plan, the IEP Team shall review the plan and modify it, as necessary, to address the behavior</a:t>
            </a:r>
          </a:p>
        </p:txBody>
      </p:sp>
    </p:spTree>
    <p:extLst>
      <p:ext uri="{BB962C8B-B14F-4D97-AF65-F5344CB8AC3E}">
        <p14:creationId xmlns:p14="http://schemas.microsoft.com/office/powerpoint/2010/main" val="12391688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a:t>What is a FBA?</a:t>
            </a:r>
          </a:p>
        </p:txBody>
      </p:sp>
      <p:sp>
        <p:nvSpPr>
          <p:cNvPr id="57347" name="Rectangle 3"/>
          <p:cNvSpPr>
            <a:spLocks noGrp="1" noChangeArrowheads="1"/>
          </p:cNvSpPr>
          <p:nvPr>
            <p:ph type="body" idx="1"/>
          </p:nvPr>
        </p:nvSpPr>
        <p:spPr/>
        <p:txBody>
          <a:bodyPr/>
          <a:lstStyle/>
          <a:p>
            <a:pPr>
              <a:lnSpc>
                <a:spcPct val="80000"/>
              </a:lnSpc>
            </a:pPr>
            <a:r>
              <a:rPr lang="en-US" altLang="en-US" sz="1900"/>
              <a:t>What is a functional behavioral assessment?</a:t>
            </a:r>
          </a:p>
          <a:p>
            <a:pPr>
              <a:lnSpc>
                <a:spcPct val="80000"/>
              </a:lnSpc>
            </a:pPr>
            <a:r>
              <a:rPr lang="en-US" altLang="en-US" sz="1900"/>
              <a:t>A functional behavioral assessment is a process for developing a useful understanding of how behavior</a:t>
            </a:r>
          </a:p>
          <a:p>
            <a:pPr>
              <a:lnSpc>
                <a:spcPct val="80000"/>
              </a:lnSpc>
            </a:pPr>
            <a:r>
              <a:rPr lang="en-US" altLang="en-US" sz="1900"/>
              <a:t>relates to the environment. By knowing the function (or purpose) that the behavior serves for the student,</a:t>
            </a:r>
          </a:p>
          <a:p>
            <a:pPr>
              <a:lnSpc>
                <a:spcPct val="80000"/>
              </a:lnSpc>
            </a:pPr>
            <a:r>
              <a:rPr lang="en-US" altLang="en-US" sz="1900"/>
              <a:t>one is able to develop an intervention that also serves that purpose, but does so through positive student</a:t>
            </a:r>
          </a:p>
          <a:p>
            <a:pPr>
              <a:lnSpc>
                <a:spcPct val="80000"/>
              </a:lnSpc>
            </a:pPr>
            <a:r>
              <a:rPr lang="en-US" altLang="en-US" sz="1900"/>
              <a:t>behaviors. Intervention strategies may include effective prevention, remediation, or development of</a:t>
            </a:r>
          </a:p>
          <a:p>
            <a:pPr>
              <a:lnSpc>
                <a:spcPct val="80000"/>
              </a:lnSpc>
            </a:pPr>
            <a:r>
              <a:rPr lang="en-US" altLang="en-US" sz="1900"/>
              <a:t>alternative behaviors (replacement behaviors). Therefore, similar behaviors should not routinely be</a:t>
            </a:r>
          </a:p>
          <a:p>
            <a:pPr>
              <a:lnSpc>
                <a:spcPct val="80000"/>
              </a:lnSpc>
            </a:pPr>
            <a:r>
              <a:rPr lang="en-US" altLang="en-US" sz="1900"/>
              <a:t>treated with identical interventions, as the functions of the behaviors may be very different. For example,</a:t>
            </a:r>
          </a:p>
          <a:p>
            <a:pPr>
              <a:lnSpc>
                <a:spcPct val="80000"/>
              </a:lnSpc>
            </a:pPr>
            <a:r>
              <a:rPr lang="en-US" altLang="en-US" sz="1900"/>
              <a:t>one student may fight to stop teasing by a peer; another student may fight to gain approval from a peer group</a:t>
            </a:r>
          </a:p>
        </p:txBody>
      </p:sp>
    </p:spTree>
    <p:extLst>
      <p:ext uri="{BB962C8B-B14F-4D97-AF65-F5344CB8AC3E}">
        <p14:creationId xmlns:p14="http://schemas.microsoft.com/office/powerpoint/2010/main" val="29956155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When?</a:t>
            </a:r>
          </a:p>
        </p:txBody>
      </p:sp>
      <p:sp>
        <p:nvSpPr>
          <p:cNvPr id="58371" name="Rectangle 3"/>
          <p:cNvSpPr>
            <a:spLocks noGrp="1" noChangeArrowheads="1"/>
          </p:cNvSpPr>
          <p:nvPr>
            <p:ph type="body" idx="1"/>
          </p:nvPr>
        </p:nvSpPr>
        <p:spPr/>
        <p:txBody>
          <a:bodyPr/>
          <a:lstStyle/>
          <a:p>
            <a:pPr>
              <a:lnSpc>
                <a:spcPct val="80000"/>
              </a:lnSpc>
            </a:pPr>
            <a:r>
              <a:rPr lang="en-US" altLang="en-US" sz="1700"/>
              <a:t>Based on Section 1415(k)(1)(B) of IDEA and on 34 C.F.R. 300.519, if a disciplinary action is being considered for a student with a disability that would result in a change of placement</a:t>
            </a:r>
          </a:p>
          <a:p>
            <a:pPr>
              <a:lnSpc>
                <a:spcPct val="80000"/>
              </a:lnSpc>
            </a:pPr>
            <a:r>
              <a:rPr lang="en-US" altLang="en-US" sz="1700"/>
              <a:t>one of the following must have been completed by the IEP team either before or not later than 10 days after taking the disciplinary action:</a:t>
            </a:r>
          </a:p>
          <a:p>
            <a:pPr>
              <a:lnSpc>
                <a:spcPct val="80000"/>
              </a:lnSpc>
            </a:pPr>
            <a:r>
              <a:rPr lang="en-US" altLang="en-US" sz="1700"/>
              <a:t>development of a plan for conducting an FBA and development of interim interventions</a:t>
            </a:r>
          </a:p>
          <a:p>
            <a:pPr>
              <a:lnSpc>
                <a:spcPct val="80000"/>
              </a:lnSpc>
            </a:pPr>
            <a:r>
              <a:rPr lang="en-US" altLang="en-US" sz="1700"/>
              <a:t>review of the student’s behavioral intervention plan that has already been developed and modification of the plan as necessary to address the student’s behavior</a:t>
            </a:r>
          </a:p>
          <a:p>
            <a:pPr>
              <a:lnSpc>
                <a:spcPct val="80000"/>
              </a:lnSpc>
            </a:pPr>
            <a:r>
              <a:rPr lang="en-US" altLang="en-US" sz="1900" b="1"/>
              <a:t>Additionally, as part of the MTSS process for students who may be considered for Special Education services in programs such as E/BD or ASD an FBA is a required component</a:t>
            </a:r>
            <a:r>
              <a:rPr lang="en-US" altLang="en-US" sz="1900"/>
              <a:t>.</a:t>
            </a:r>
          </a:p>
        </p:txBody>
      </p:sp>
    </p:spTree>
    <p:extLst>
      <p:ext uri="{BB962C8B-B14F-4D97-AF65-F5344CB8AC3E}">
        <p14:creationId xmlns:p14="http://schemas.microsoft.com/office/powerpoint/2010/main" val="30589549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z="3800"/>
              <a:t>Is an FBA only for ESE students?</a:t>
            </a:r>
          </a:p>
        </p:txBody>
      </p:sp>
      <p:sp>
        <p:nvSpPr>
          <p:cNvPr id="59395" name="Rectangle 3"/>
          <p:cNvSpPr>
            <a:spLocks noGrp="1" noChangeArrowheads="1"/>
          </p:cNvSpPr>
          <p:nvPr>
            <p:ph type="body" idx="1"/>
          </p:nvPr>
        </p:nvSpPr>
        <p:spPr/>
        <p:txBody>
          <a:bodyPr/>
          <a:lstStyle/>
          <a:p>
            <a:pPr>
              <a:lnSpc>
                <a:spcPct val="80000"/>
              </a:lnSpc>
            </a:pPr>
            <a:r>
              <a:rPr lang="en-US" altLang="en-US" sz="2600"/>
              <a:t>Best practice suggests that a functional behavioral assessment be conducted for a student whenever behavior appears to be significantly interfering with the learning process and well before behaviors reach crisis proportions.</a:t>
            </a:r>
          </a:p>
          <a:p>
            <a:pPr>
              <a:lnSpc>
                <a:spcPct val="80000"/>
              </a:lnSpc>
            </a:pPr>
            <a:r>
              <a:rPr lang="en-US" altLang="en-US" b="1"/>
              <a:t>As part of the MTSS process for students who may be considered for Special Education services in programs such as E/BD or ASD an FBA is a required component</a:t>
            </a:r>
            <a:r>
              <a:rPr lang="en-US" altLang="en-US"/>
              <a:t>.</a:t>
            </a:r>
          </a:p>
          <a:p>
            <a:pPr>
              <a:lnSpc>
                <a:spcPct val="80000"/>
              </a:lnSpc>
            </a:pPr>
            <a:endParaRPr lang="en-US" altLang="en-US" sz="2600"/>
          </a:p>
        </p:txBody>
      </p:sp>
    </p:spTree>
    <p:extLst>
      <p:ext uri="{BB962C8B-B14F-4D97-AF65-F5344CB8AC3E}">
        <p14:creationId xmlns:p14="http://schemas.microsoft.com/office/powerpoint/2010/main" val="21993794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r>
              <a:rPr lang="en-US" altLang="en-US"/>
              <a:t>Positive Behavior Intervention Plan</a:t>
            </a:r>
          </a:p>
        </p:txBody>
      </p:sp>
      <p:sp>
        <p:nvSpPr>
          <p:cNvPr id="60419" name="Rectangle 3"/>
          <p:cNvSpPr>
            <a:spLocks noGrp="1" noChangeArrowheads="1"/>
          </p:cNvSpPr>
          <p:nvPr>
            <p:ph type="body" idx="1"/>
          </p:nvPr>
        </p:nvSpPr>
        <p:spPr/>
        <p:txBody>
          <a:bodyPr/>
          <a:lstStyle/>
          <a:p>
            <a:r>
              <a:rPr lang="en-US" altLang="en-US"/>
              <a:t>Now that you have the FBA what do you do with all that information?</a:t>
            </a:r>
          </a:p>
          <a:p>
            <a:endParaRPr lang="en-US" altLang="en-US"/>
          </a:p>
        </p:txBody>
      </p:sp>
    </p:spTree>
    <p:extLst>
      <p:ext uri="{BB962C8B-B14F-4D97-AF65-F5344CB8AC3E}">
        <p14:creationId xmlns:p14="http://schemas.microsoft.com/office/powerpoint/2010/main" val="23870377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PBIP</a:t>
            </a:r>
          </a:p>
        </p:txBody>
      </p:sp>
      <p:sp>
        <p:nvSpPr>
          <p:cNvPr id="61443" name="Rectangle 3"/>
          <p:cNvSpPr>
            <a:spLocks noGrp="1" noChangeArrowheads="1"/>
          </p:cNvSpPr>
          <p:nvPr>
            <p:ph type="body" idx="1"/>
          </p:nvPr>
        </p:nvSpPr>
        <p:spPr>
          <a:xfrm>
            <a:off x="1524000" y="1447800"/>
            <a:ext cx="7010400" cy="4114800"/>
          </a:xfrm>
        </p:spPr>
        <p:txBody>
          <a:bodyPr>
            <a:normAutofit fontScale="92500" lnSpcReduction="20000"/>
          </a:bodyPr>
          <a:lstStyle/>
          <a:p>
            <a:pPr>
              <a:lnSpc>
                <a:spcPct val="80000"/>
              </a:lnSpc>
            </a:pPr>
            <a:r>
              <a:rPr lang="en-US" altLang="en-US" sz="1800"/>
              <a:t>Include the parent or guardian (and the student, as appropriate) of the plan.</a:t>
            </a:r>
          </a:p>
          <a:p>
            <a:pPr>
              <a:lnSpc>
                <a:spcPct val="80000"/>
              </a:lnSpc>
              <a:buFont typeface="Wingdings" panose="05000000000000000000" pitchFamily="2" charset="2"/>
              <a:buNone/>
            </a:pPr>
            <a:endParaRPr lang="en-US" altLang="en-US" sz="1800"/>
          </a:p>
          <a:p>
            <a:pPr>
              <a:lnSpc>
                <a:spcPct val="80000"/>
              </a:lnSpc>
            </a:pPr>
            <a:r>
              <a:rPr lang="en-US" altLang="en-US" sz="1800"/>
              <a:t>The plan needs to be practical, workable, and reasonable for implementation in the targeted settings.</a:t>
            </a:r>
          </a:p>
          <a:p>
            <a:pPr>
              <a:lnSpc>
                <a:spcPct val="80000"/>
              </a:lnSpc>
            </a:pPr>
            <a:endParaRPr lang="en-US" altLang="en-US" sz="1800"/>
          </a:p>
          <a:p>
            <a:pPr>
              <a:lnSpc>
                <a:spcPct val="80000"/>
              </a:lnSpc>
            </a:pPr>
            <a:r>
              <a:rPr lang="en-US" altLang="en-US" sz="1800"/>
              <a:t>Train those who will implement the plan.</a:t>
            </a:r>
          </a:p>
          <a:p>
            <a:pPr>
              <a:lnSpc>
                <a:spcPct val="80000"/>
              </a:lnSpc>
            </a:pPr>
            <a:endParaRPr lang="en-US" altLang="en-US" sz="1800"/>
          </a:p>
          <a:p>
            <a:pPr>
              <a:lnSpc>
                <a:spcPct val="80000"/>
              </a:lnSpc>
            </a:pPr>
            <a:r>
              <a:rPr lang="en-US" altLang="en-US" sz="1800"/>
              <a:t>Interventions that are considered should use the following approaches:</a:t>
            </a:r>
          </a:p>
          <a:p>
            <a:pPr>
              <a:lnSpc>
                <a:spcPct val="80000"/>
              </a:lnSpc>
              <a:buFont typeface="Wingdings" panose="05000000000000000000" pitchFamily="2" charset="2"/>
              <a:buNone/>
            </a:pPr>
            <a:r>
              <a:rPr lang="en-US" altLang="en-US" sz="1800"/>
              <a:t>      – adjust environment to prevent problems and promote positive behaviors</a:t>
            </a:r>
          </a:p>
          <a:p>
            <a:pPr>
              <a:lnSpc>
                <a:spcPct val="80000"/>
              </a:lnSpc>
              <a:buFont typeface="Wingdings" panose="05000000000000000000" pitchFamily="2" charset="2"/>
              <a:buNone/>
            </a:pPr>
            <a:r>
              <a:rPr lang="en-US" altLang="en-US" sz="1800"/>
              <a:t>      – teach skills to a high level of competency (often referred to as replacement behaviors) that allow the student to</a:t>
            </a:r>
            <a:r>
              <a:rPr lang="en-US" altLang="en-US" sz="1800" b="1"/>
              <a:t> achieve the same results as the problem behavior</a:t>
            </a:r>
          </a:p>
          <a:p>
            <a:pPr>
              <a:lnSpc>
                <a:spcPct val="80000"/>
              </a:lnSpc>
              <a:buFont typeface="Wingdings" panose="05000000000000000000" pitchFamily="2" charset="2"/>
              <a:buNone/>
            </a:pPr>
            <a:r>
              <a:rPr lang="en-US" altLang="en-US" sz="1800"/>
              <a:t>      – manage consequences so that reinforcement is maximized for positive behaviors and minimized for problem behaviors</a:t>
            </a:r>
          </a:p>
          <a:p>
            <a:pPr>
              <a:lnSpc>
                <a:spcPct val="80000"/>
              </a:lnSpc>
            </a:pPr>
            <a:endParaRPr lang="en-US" altLang="en-US" sz="1800"/>
          </a:p>
          <a:p>
            <a:pPr>
              <a:lnSpc>
                <a:spcPct val="80000"/>
              </a:lnSpc>
            </a:pPr>
            <a:r>
              <a:rPr lang="en-US" altLang="en-US" sz="1800"/>
              <a:t>Well-designed class wide interventions may be very appropriate for some students; however, other children may require well-crafted, individualized interventions.</a:t>
            </a:r>
          </a:p>
        </p:txBody>
      </p:sp>
    </p:spTree>
    <p:extLst>
      <p:ext uri="{BB962C8B-B14F-4D97-AF65-F5344CB8AC3E}">
        <p14:creationId xmlns:p14="http://schemas.microsoft.com/office/powerpoint/2010/main" val="21801479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495800" y="1600200"/>
            <a:ext cx="3886200" cy="4419600"/>
          </a:xfrm>
        </p:spPr>
        <p:txBody>
          <a:bodyPr>
            <a:normAutofit/>
          </a:bodyPr>
          <a:lstStyle/>
          <a:p>
            <a:r>
              <a:rPr lang="en-US" altLang="en-US" sz="3600" b="1"/>
              <a:t>Understanding Students with Emotional Behavioral Disabilities</a:t>
            </a:r>
            <a:br>
              <a:rPr lang="en-US" altLang="en-US" sz="3600" b="1"/>
            </a:br>
            <a:r>
              <a:rPr lang="en-US" altLang="en-US" sz="3600" b="1"/>
              <a:t>(E/BD)</a:t>
            </a:r>
          </a:p>
        </p:txBody>
      </p:sp>
      <p:pic>
        <p:nvPicPr>
          <p:cNvPr id="5" name="Picture 2"/>
          <p:cNvPicPr>
            <a:picLocks noChangeAspect="1" noChangeArrowheads="1"/>
          </p:cNvPicPr>
          <p:nvPr/>
        </p:nvPicPr>
        <p:blipFill>
          <a:blip r:embed="rId2" cstate="print">
            <a:extLst/>
          </a:blip>
          <a:srcRect/>
          <a:stretch>
            <a:fillRect/>
          </a:stretch>
        </p:blipFill>
        <p:spPr bwMode="auto">
          <a:xfrm>
            <a:off x="762000" y="1295400"/>
            <a:ext cx="3158513" cy="3276600"/>
          </a:xfrm>
          <a:prstGeom prst="ellipse">
            <a:avLst/>
          </a:prstGeom>
          <a:ln>
            <a:noFill/>
          </a:ln>
          <a:effectLst>
            <a:softEdge rad="112500"/>
          </a:effectLst>
          <a:extLst/>
        </p:spPr>
      </p:pic>
    </p:spTree>
    <p:extLst>
      <p:ext uri="{BB962C8B-B14F-4D97-AF65-F5344CB8AC3E}">
        <p14:creationId xmlns:p14="http://schemas.microsoft.com/office/powerpoint/2010/main" val="92744816"/>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r>
              <a:rPr lang="en-US" altLang="en-US" b="1"/>
              <a:t>Statistics</a:t>
            </a:r>
          </a:p>
        </p:txBody>
      </p:sp>
      <p:sp>
        <p:nvSpPr>
          <p:cNvPr id="14339" name="Content Placeholder 2"/>
          <p:cNvSpPr>
            <a:spLocks noGrp="1"/>
          </p:cNvSpPr>
          <p:nvPr>
            <p:ph idx="4294967295"/>
          </p:nvPr>
        </p:nvSpPr>
        <p:spPr>
          <a:xfrm>
            <a:off x="685800" y="2286000"/>
            <a:ext cx="7239000" cy="4038600"/>
          </a:xfrm>
        </p:spPr>
        <p:txBody>
          <a:bodyPr/>
          <a:lstStyle/>
          <a:p>
            <a:r>
              <a:rPr lang="en-US" altLang="en-US" sz="2600"/>
              <a:t>18-21% of children and adolescents have behavioral, emotional, or mental health problems</a:t>
            </a:r>
          </a:p>
          <a:p>
            <a:r>
              <a:rPr lang="en-US" altLang="en-US" sz="2600"/>
              <a:t>6-10% school-aged children have a documented need to have their  social/emotional needs supported in school</a:t>
            </a:r>
          </a:p>
          <a:p>
            <a:r>
              <a:rPr lang="en-US" altLang="en-US" sz="2600"/>
              <a:t>Three million American children meet the clinical criteria for mood disorders</a:t>
            </a:r>
          </a:p>
        </p:txBody>
      </p:sp>
      <p:pic>
        <p:nvPicPr>
          <p:cNvPr id="4" name="Picture 2" descr="Click to view">
            <a:hlinkClick r:id="rId2"/>
          </p:cNvPr>
          <p:cNvPicPr>
            <a:picLocks noChangeAspect="1" noChangeArrowheads="1"/>
          </p:cNvPicPr>
          <p:nvPr/>
        </p:nvPicPr>
        <p:blipFill>
          <a:blip r:embed="rId3" cstate="print"/>
          <a:srcRect/>
          <a:stretch>
            <a:fillRect/>
          </a:stretch>
        </p:blipFill>
        <p:spPr bwMode="auto">
          <a:xfrm>
            <a:off x="6781800" y="609600"/>
            <a:ext cx="1828800" cy="2133600"/>
          </a:xfrm>
          <a:prstGeom prst="ellipse">
            <a:avLst/>
          </a:prstGeom>
          <a:ln>
            <a:noFill/>
          </a:ln>
          <a:effectLst>
            <a:softEdge rad="112500"/>
          </a:effectLst>
        </p:spPr>
      </p:pic>
    </p:spTree>
    <p:extLst>
      <p:ext uri="{BB962C8B-B14F-4D97-AF65-F5344CB8AC3E}">
        <p14:creationId xmlns:p14="http://schemas.microsoft.com/office/powerpoint/2010/main" val="411537269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p:txBody>
          <a:bodyPr/>
          <a:lstStyle/>
          <a:p>
            <a:r>
              <a:rPr lang="en-US" altLang="en-US" b="1"/>
              <a:t>Living with E/BD</a:t>
            </a:r>
          </a:p>
        </p:txBody>
      </p:sp>
      <p:sp>
        <p:nvSpPr>
          <p:cNvPr id="3" name="Content Placeholder 2"/>
          <p:cNvSpPr>
            <a:spLocks noGrp="1"/>
          </p:cNvSpPr>
          <p:nvPr>
            <p:ph idx="4294967295"/>
          </p:nvPr>
        </p:nvSpPr>
        <p:spPr>
          <a:xfrm>
            <a:off x="1447800" y="1905000"/>
            <a:ext cx="5773738" cy="1981200"/>
          </a:xfrm>
        </p:spPr>
        <p:txBody>
          <a:bodyPr>
            <a:normAutofit/>
          </a:bodyPr>
          <a:lstStyle/>
          <a:p>
            <a:pPr>
              <a:lnSpc>
                <a:spcPct val="80000"/>
              </a:lnSpc>
            </a:pPr>
            <a:endParaRPr lang="en-US" altLang="en-US" sz="2100"/>
          </a:p>
          <a:p>
            <a:pPr>
              <a:lnSpc>
                <a:spcPct val="80000"/>
              </a:lnSpc>
            </a:pPr>
            <a:endParaRPr lang="en-US" altLang="en-US" sz="2100"/>
          </a:p>
          <a:p>
            <a:pPr>
              <a:lnSpc>
                <a:spcPct val="80000"/>
              </a:lnSpc>
            </a:pPr>
            <a:r>
              <a:rPr lang="en-US" altLang="en-US" sz="2100"/>
              <a:t> </a:t>
            </a:r>
            <a:r>
              <a:rPr lang="en-US" altLang="en-US" sz="2400"/>
              <a:t>E/BD impacts a person's ability to effectively recognize, interpret and express fundamental emotions</a:t>
            </a:r>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281488"/>
            <a:ext cx="2813050"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1991319"/>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Who Moved My Cheese</a:t>
            </a:r>
            <a:endParaRPr lang="en-US" dirty="0"/>
          </a:p>
        </p:txBody>
      </p:sp>
      <p:sp>
        <p:nvSpPr>
          <p:cNvPr id="8" name="Content Placeholder 7"/>
          <p:cNvSpPr>
            <a:spLocks noGrp="1"/>
          </p:cNvSpPr>
          <p:nvPr>
            <p:ph idx="1"/>
          </p:nvPr>
        </p:nvSpPr>
        <p:spPr/>
        <p:txBody>
          <a:bodyPr/>
          <a:lstStyle/>
          <a:p>
            <a:r>
              <a:rPr lang="en-US" dirty="0" smtClean="0">
                <a:hlinkClick r:id="rId3"/>
              </a:rPr>
              <a:t>https://www.youtube.com/watch?v=16hxCB1Dvd4</a:t>
            </a:r>
            <a:endParaRPr lang="en-US" dirty="0"/>
          </a:p>
        </p:txBody>
      </p:sp>
    </p:spTree>
  </p:cSld>
  <p:clrMapOvr>
    <a:masterClrMapping/>
  </p:clrMapOvr>
  <p:transition spd="slow">
    <p:wheel spokes="8"/>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r>
              <a:rPr lang="en-US" altLang="en-US" b="1"/>
              <a:t>What You May See…</a:t>
            </a:r>
          </a:p>
        </p:txBody>
      </p:sp>
      <p:sp>
        <p:nvSpPr>
          <p:cNvPr id="16387" name="Content Placeholder 2"/>
          <p:cNvSpPr>
            <a:spLocks noGrp="1"/>
          </p:cNvSpPr>
          <p:nvPr>
            <p:ph idx="4294967295"/>
          </p:nvPr>
        </p:nvSpPr>
        <p:spPr/>
        <p:txBody>
          <a:bodyPr/>
          <a:lstStyle/>
          <a:p>
            <a:r>
              <a:rPr lang="en-US" altLang="en-US"/>
              <a:t>Poor ability to build or maintain satisfactory  relationships with peers, teachers, other adults in the school setting; or</a:t>
            </a:r>
          </a:p>
          <a:p>
            <a:r>
              <a:rPr lang="en-US" altLang="en-US"/>
              <a:t>Behaviors that are chronic and disruptive such as noncompliance, verbal and/or physical aggression, and/or poorly developed social skills </a:t>
            </a:r>
            <a:endParaRPr lang="en-US" altLang="en-US" b="1" u="sng"/>
          </a:p>
        </p:txBody>
      </p:sp>
    </p:spTree>
    <p:extLst>
      <p:ext uri="{BB962C8B-B14F-4D97-AF65-F5344CB8AC3E}">
        <p14:creationId xmlns:p14="http://schemas.microsoft.com/office/powerpoint/2010/main" val="1534749659"/>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4294967295"/>
          </p:nvPr>
        </p:nvSpPr>
        <p:spPr>
          <a:xfrm>
            <a:off x="4648200" y="1219200"/>
            <a:ext cx="4038600" cy="4906963"/>
          </a:xfrm>
        </p:spPr>
        <p:txBody>
          <a:bodyPr>
            <a:normAutofit/>
          </a:bodyPr>
          <a:lstStyle/>
          <a:p>
            <a:pPr>
              <a:lnSpc>
                <a:spcPct val="80000"/>
              </a:lnSpc>
            </a:pPr>
            <a:r>
              <a:rPr lang="en-US" altLang="en-US" sz="2700" b="1" u="sng"/>
              <a:t>Perception</a:t>
            </a:r>
            <a:r>
              <a:rPr lang="en-US" altLang="en-US" sz="2700" b="1"/>
              <a:t>:</a:t>
            </a:r>
          </a:p>
          <a:p>
            <a:pPr>
              <a:lnSpc>
                <a:spcPct val="80000"/>
              </a:lnSpc>
            </a:pPr>
            <a:r>
              <a:rPr lang="en-US" altLang="en-US" sz="2700" b="1"/>
              <a:t>Bad</a:t>
            </a:r>
          </a:p>
          <a:p>
            <a:pPr>
              <a:lnSpc>
                <a:spcPct val="80000"/>
              </a:lnSpc>
            </a:pPr>
            <a:r>
              <a:rPr lang="en-US" altLang="en-US" sz="2700" b="1"/>
              <a:t>Angry</a:t>
            </a:r>
          </a:p>
          <a:p>
            <a:pPr>
              <a:lnSpc>
                <a:spcPct val="80000"/>
              </a:lnSpc>
            </a:pPr>
            <a:r>
              <a:rPr lang="en-US" altLang="en-US" sz="2700" b="1"/>
              <a:t>In need of discipline</a:t>
            </a:r>
          </a:p>
          <a:p>
            <a:pPr>
              <a:lnSpc>
                <a:spcPct val="80000"/>
              </a:lnSpc>
            </a:pPr>
            <a:r>
              <a:rPr lang="en-US" altLang="en-US" sz="2700" b="1"/>
              <a:t>Moody</a:t>
            </a:r>
          </a:p>
          <a:p>
            <a:pPr>
              <a:lnSpc>
                <a:spcPct val="80000"/>
              </a:lnSpc>
            </a:pPr>
            <a:r>
              <a:rPr lang="en-US" altLang="en-US" sz="2700" b="1"/>
              <a:t>Selfish</a:t>
            </a:r>
          </a:p>
          <a:p>
            <a:pPr>
              <a:lnSpc>
                <a:spcPct val="80000"/>
              </a:lnSpc>
            </a:pPr>
            <a:r>
              <a:rPr lang="en-US" altLang="en-US" sz="2700" b="1"/>
              <a:t>Just want attention</a:t>
            </a:r>
            <a:endParaRPr lang="en-US" altLang="en-US" sz="2700"/>
          </a:p>
        </p:txBody>
      </p:sp>
      <p:pic>
        <p:nvPicPr>
          <p:cNvPr id="87043"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990600" y="1295400"/>
            <a:ext cx="3419475" cy="4724400"/>
          </a:xfrm>
        </p:spPr>
      </p:pic>
    </p:spTree>
    <p:extLst>
      <p:ext uri="{BB962C8B-B14F-4D97-AF65-F5344CB8AC3E}">
        <p14:creationId xmlns:p14="http://schemas.microsoft.com/office/powerpoint/2010/main" val="280062768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228600"/>
            <a:ext cx="7024688" cy="1792288"/>
          </a:xfrm>
        </p:spPr>
        <p:txBody>
          <a:bodyPr>
            <a:normAutofit fontScale="90000"/>
          </a:bodyPr>
          <a:lstStyle/>
          <a:p>
            <a:r>
              <a:rPr lang="en-US" altLang="en-US" sz="3800"/>
              <a:t/>
            </a:r>
            <a:br>
              <a:rPr lang="en-US" altLang="en-US" sz="3800"/>
            </a:br>
            <a:r>
              <a:rPr lang="en-US" altLang="en-US" sz="3800"/>
              <a:t/>
            </a:r>
            <a:br>
              <a:rPr lang="en-US" altLang="en-US" sz="3800"/>
            </a:br>
            <a:r>
              <a:rPr lang="en-US" altLang="en-US" sz="3800"/>
              <a:t/>
            </a:r>
            <a:br>
              <a:rPr lang="en-US" altLang="en-US" sz="3800"/>
            </a:br>
            <a:r>
              <a:rPr lang="en-US" altLang="en-US" sz="3800"/>
              <a:t/>
            </a:r>
            <a:br>
              <a:rPr lang="en-US" altLang="en-US" sz="3800"/>
            </a:br>
            <a:r>
              <a:rPr lang="en-US" altLang="en-US" sz="3800" b="1"/>
              <a:t>Contributing Factors to Emotional and Behavioral Problems</a:t>
            </a:r>
          </a:p>
        </p:txBody>
      </p:sp>
      <p:sp>
        <p:nvSpPr>
          <p:cNvPr id="19459" name="Content Placeholder 2"/>
          <p:cNvSpPr>
            <a:spLocks noGrp="1"/>
          </p:cNvSpPr>
          <p:nvPr>
            <p:ph idx="4294967295"/>
          </p:nvPr>
        </p:nvSpPr>
        <p:spPr>
          <a:xfrm>
            <a:off x="2022475" y="3082925"/>
            <a:ext cx="5773738" cy="2670175"/>
          </a:xfrm>
        </p:spPr>
        <p:txBody>
          <a:bodyPr/>
          <a:lstStyle/>
          <a:p>
            <a:endParaRPr lang="en-US" altLang="en-US"/>
          </a:p>
          <a:p>
            <a:r>
              <a:rPr lang="en-US" altLang="en-US"/>
              <a:t>Biological Factors</a:t>
            </a:r>
          </a:p>
          <a:p>
            <a:r>
              <a:rPr lang="en-US" altLang="en-US"/>
              <a:t>Family Factors</a:t>
            </a:r>
          </a:p>
          <a:p>
            <a:r>
              <a:rPr lang="en-US" altLang="en-US"/>
              <a:t>School Factors</a:t>
            </a:r>
          </a:p>
          <a:p>
            <a:r>
              <a:rPr lang="en-US" altLang="en-US"/>
              <a:t>Community Factors</a:t>
            </a:r>
          </a:p>
        </p:txBody>
      </p:sp>
    </p:spTree>
    <p:extLst>
      <p:ext uri="{BB962C8B-B14F-4D97-AF65-F5344CB8AC3E}">
        <p14:creationId xmlns:p14="http://schemas.microsoft.com/office/powerpoint/2010/main" val="377398268"/>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773238" y="546100"/>
            <a:ext cx="6213475" cy="1069975"/>
          </a:xfrm>
        </p:spPr>
        <p:txBody>
          <a:bodyPr/>
          <a:lstStyle/>
          <a:p>
            <a:r>
              <a:rPr lang="en-US" altLang="en-US" b="1"/>
              <a:t>Biological Factors</a:t>
            </a:r>
          </a:p>
        </p:txBody>
      </p:sp>
      <p:sp>
        <p:nvSpPr>
          <p:cNvPr id="3" name="Content Placeholder 2"/>
          <p:cNvSpPr>
            <a:spLocks noGrp="1"/>
          </p:cNvSpPr>
          <p:nvPr>
            <p:ph idx="4294967295"/>
          </p:nvPr>
        </p:nvSpPr>
        <p:spPr>
          <a:xfrm>
            <a:off x="1717675" y="2568575"/>
            <a:ext cx="5773738" cy="3187700"/>
          </a:xfrm>
        </p:spPr>
        <p:txBody>
          <a:bodyPr>
            <a:normAutofit/>
          </a:bodyPr>
          <a:lstStyle/>
          <a:p>
            <a:pPr>
              <a:lnSpc>
                <a:spcPct val="90000"/>
              </a:lnSpc>
              <a:buFont typeface="Wingdings" panose="05000000000000000000" pitchFamily="2" charset="2"/>
              <a:buNone/>
            </a:pPr>
            <a:r>
              <a:rPr lang="en-US" altLang="en-US" sz="2400"/>
              <a:t>Known genetic links to:</a:t>
            </a:r>
          </a:p>
          <a:p>
            <a:pPr>
              <a:lnSpc>
                <a:spcPct val="90000"/>
              </a:lnSpc>
              <a:buFont typeface="Wingdings" panose="05000000000000000000" pitchFamily="2" charset="2"/>
              <a:buNone/>
            </a:pPr>
            <a:endParaRPr lang="en-US" altLang="en-US" sz="2400"/>
          </a:p>
          <a:p>
            <a:pPr>
              <a:lnSpc>
                <a:spcPct val="90000"/>
              </a:lnSpc>
            </a:pPr>
            <a:r>
              <a:rPr lang="en-US" altLang="en-US" sz="2400"/>
              <a:t>Depression</a:t>
            </a:r>
          </a:p>
          <a:p>
            <a:pPr>
              <a:lnSpc>
                <a:spcPct val="90000"/>
              </a:lnSpc>
            </a:pPr>
            <a:r>
              <a:rPr lang="en-US" altLang="en-US" sz="2400"/>
              <a:t>Schizophrenia</a:t>
            </a:r>
          </a:p>
          <a:p>
            <a:pPr>
              <a:lnSpc>
                <a:spcPct val="90000"/>
              </a:lnSpc>
            </a:pPr>
            <a:r>
              <a:rPr lang="en-US" altLang="en-US" sz="2400"/>
              <a:t>Nutritional deficits which manifest in behavior problems</a:t>
            </a:r>
          </a:p>
          <a:p>
            <a:pPr>
              <a:lnSpc>
                <a:spcPct val="90000"/>
              </a:lnSpc>
            </a:pPr>
            <a:r>
              <a:rPr lang="en-US" altLang="en-US" sz="2400"/>
              <a:t>Some other neurological conditions which  manifest as behavior problems</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990600"/>
            <a:ext cx="981075"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84302"/>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a:xfrm>
            <a:off x="1042988" y="1027113"/>
            <a:ext cx="7024687" cy="954087"/>
          </a:xfrm>
        </p:spPr>
        <p:txBody>
          <a:bodyPr/>
          <a:lstStyle/>
          <a:p>
            <a:r>
              <a:rPr lang="en-US" altLang="en-US" b="1"/>
              <a:t>Family Factors</a:t>
            </a:r>
          </a:p>
        </p:txBody>
      </p:sp>
      <p:sp>
        <p:nvSpPr>
          <p:cNvPr id="21507" name="Content Placeholder 2"/>
          <p:cNvSpPr>
            <a:spLocks noGrp="1"/>
          </p:cNvSpPr>
          <p:nvPr>
            <p:ph idx="4294967295"/>
          </p:nvPr>
        </p:nvSpPr>
        <p:spPr>
          <a:xfrm>
            <a:off x="2022475" y="2736850"/>
            <a:ext cx="5773738" cy="3016250"/>
          </a:xfrm>
        </p:spPr>
        <p:txBody>
          <a:bodyPr/>
          <a:lstStyle/>
          <a:p>
            <a:r>
              <a:rPr lang="en-US" altLang="en-US"/>
              <a:t>Living Environment </a:t>
            </a:r>
          </a:p>
          <a:p>
            <a:r>
              <a:rPr lang="en-US" altLang="en-US"/>
              <a:t>Physical Abuse</a:t>
            </a:r>
          </a:p>
          <a:p>
            <a:r>
              <a:rPr lang="en-US" altLang="en-US"/>
              <a:t>Child Neglect</a:t>
            </a:r>
          </a:p>
          <a:p>
            <a:r>
              <a:rPr lang="en-US" altLang="en-US"/>
              <a:t>Sexual Abuse</a:t>
            </a:r>
          </a:p>
          <a:p>
            <a:r>
              <a:rPr lang="en-US" altLang="en-US"/>
              <a:t>Emotional Maltreatment</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971800"/>
            <a:ext cx="2273300"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853150"/>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1978025" y="230188"/>
            <a:ext cx="5986463" cy="1173162"/>
          </a:xfrm>
        </p:spPr>
        <p:txBody>
          <a:bodyPr/>
          <a:lstStyle/>
          <a:p>
            <a:r>
              <a:rPr lang="en-US" altLang="en-US" b="1"/>
              <a:t>School Factors</a:t>
            </a:r>
          </a:p>
        </p:txBody>
      </p:sp>
      <p:sp>
        <p:nvSpPr>
          <p:cNvPr id="3" name="Content Placeholder 2"/>
          <p:cNvSpPr>
            <a:spLocks noGrp="1"/>
          </p:cNvSpPr>
          <p:nvPr>
            <p:ph idx="4294967295"/>
          </p:nvPr>
        </p:nvSpPr>
        <p:spPr>
          <a:xfrm>
            <a:off x="2003425" y="2252663"/>
            <a:ext cx="5776913" cy="3187700"/>
          </a:xfrm>
        </p:spPr>
        <p:txBody>
          <a:bodyPr>
            <a:normAutofit/>
          </a:bodyPr>
          <a:lstStyle/>
          <a:p>
            <a:pPr>
              <a:lnSpc>
                <a:spcPct val="90000"/>
              </a:lnSpc>
            </a:pPr>
            <a:r>
              <a:rPr lang="en-US" altLang="en-US" sz="2400"/>
              <a:t>Tend to underachieve in school</a:t>
            </a:r>
          </a:p>
          <a:p>
            <a:pPr>
              <a:lnSpc>
                <a:spcPct val="90000"/>
              </a:lnSpc>
            </a:pPr>
            <a:r>
              <a:rPr lang="en-US" altLang="en-US" sz="2400"/>
              <a:t>Learning problems cause disadvantages in school environment</a:t>
            </a:r>
          </a:p>
          <a:p>
            <a:pPr>
              <a:lnSpc>
                <a:spcPct val="90000"/>
              </a:lnSpc>
            </a:pPr>
            <a:r>
              <a:rPr lang="en-US" altLang="en-US" sz="2400"/>
              <a:t>Lack of social skills result in social rejections by both teachers and peers</a:t>
            </a:r>
          </a:p>
          <a:p>
            <a:pPr>
              <a:lnSpc>
                <a:spcPct val="90000"/>
              </a:lnSpc>
            </a:pPr>
            <a:r>
              <a:rPr lang="en-US" altLang="en-US" sz="2400"/>
              <a:t>Rejections lead to disinterest in school and greater underachievement</a:t>
            </a: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800600"/>
            <a:ext cx="205740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356579"/>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r>
              <a:rPr lang="en-US" altLang="en-US" b="1"/>
              <a:t>Community Factors</a:t>
            </a:r>
          </a:p>
        </p:txBody>
      </p:sp>
      <p:sp>
        <p:nvSpPr>
          <p:cNvPr id="23555" name="Content Placeholder 2"/>
          <p:cNvSpPr>
            <a:spLocks noGrp="1"/>
          </p:cNvSpPr>
          <p:nvPr>
            <p:ph idx="4294967295"/>
          </p:nvPr>
        </p:nvSpPr>
        <p:spPr>
          <a:xfrm>
            <a:off x="2108200" y="1974850"/>
            <a:ext cx="5773738" cy="2808288"/>
          </a:xfrm>
        </p:spPr>
        <p:txBody>
          <a:bodyPr/>
          <a:lstStyle/>
          <a:p>
            <a:endParaRPr lang="en-US" altLang="en-US"/>
          </a:p>
          <a:p>
            <a:r>
              <a:rPr lang="en-US" altLang="en-US"/>
              <a:t>Exposure to stressors within the community</a:t>
            </a:r>
          </a:p>
          <a:p>
            <a:pPr>
              <a:buFont typeface="Wingdings" panose="05000000000000000000" pitchFamily="2" charset="2"/>
              <a:buNone/>
            </a:pPr>
            <a:endParaRPr lang="en-US" altLang="en-US"/>
          </a:p>
          <a:p>
            <a:r>
              <a:rPr lang="en-US" altLang="en-US"/>
              <a:t>Exposures to crime and violence </a:t>
            </a:r>
          </a:p>
        </p:txBody>
      </p:sp>
    </p:spTree>
    <p:extLst>
      <p:ext uri="{BB962C8B-B14F-4D97-AF65-F5344CB8AC3E}">
        <p14:creationId xmlns:p14="http://schemas.microsoft.com/office/powerpoint/2010/main" val="3219369761"/>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838200" y="762000"/>
            <a:ext cx="7543800" cy="1371600"/>
          </a:xfrm>
        </p:spPr>
        <p:txBody>
          <a:bodyPr/>
          <a:lstStyle/>
          <a:p>
            <a:r>
              <a:rPr lang="en-US" altLang="en-US" b="1"/>
              <a:t>IMPACT OF E/BD</a:t>
            </a:r>
          </a:p>
        </p:txBody>
      </p:sp>
      <p:sp>
        <p:nvSpPr>
          <p:cNvPr id="3" name="Content Placeholder 2"/>
          <p:cNvSpPr>
            <a:spLocks noGrp="1"/>
          </p:cNvSpPr>
          <p:nvPr>
            <p:ph idx="4294967295"/>
          </p:nvPr>
        </p:nvSpPr>
        <p:spPr>
          <a:xfrm>
            <a:off x="2043113" y="2668588"/>
            <a:ext cx="5775325" cy="3187700"/>
          </a:xfrm>
        </p:spPr>
        <p:txBody>
          <a:bodyPr>
            <a:normAutofit lnSpcReduction="10000"/>
          </a:bodyPr>
          <a:lstStyle/>
          <a:p>
            <a:pPr>
              <a:lnSpc>
                <a:spcPct val="80000"/>
              </a:lnSpc>
            </a:pPr>
            <a:r>
              <a:rPr lang="en-US" altLang="en-US" sz="2400"/>
              <a:t>May withdraw or isolate from others; no/little interaction with peers and adults</a:t>
            </a:r>
          </a:p>
          <a:p>
            <a:pPr>
              <a:lnSpc>
                <a:spcPct val="80000"/>
              </a:lnSpc>
            </a:pPr>
            <a:r>
              <a:rPr lang="en-US" altLang="en-US" sz="2400"/>
              <a:t>May appear sad and/or cry easily</a:t>
            </a:r>
          </a:p>
          <a:p>
            <a:pPr>
              <a:lnSpc>
                <a:spcPct val="80000"/>
              </a:lnSpc>
            </a:pPr>
            <a:r>
              <a:rPr lang="en-US" altLang="en-US" sz="2400"/>
              <a:t>May elope (run) from an “uncomfortable” social situation</a:t>
            </a:r>
          </a:p>
          <a:p>
            <a:pPr>
              <a:lnSpc>
                <a:spcPct val="80000"/>
              </a:lnSpc>
            </a:pPr>
            <a:r>
              <a:rPr lang="en-US" altLang="en-US" sz="2400"/>
              <a:t>May avoid interaction with others due to fears and phobias</a:t>
            </a:r>
          </a:p>
          <a:p>
            <a:pPr>
              <a:lnSpc>
                <a:spcPct val="80000"/>
              </a:lnSpc>
            </a:pPr>
            <a:r>
              <a:rPr lang="en-US" altLang="en-US" sz="2400"/>
              <a:t>May display social skills that are immature </a:t>
            </a:r>
          </a:p>
          <a:p>
            <a:pPr>
              <a:lnSpc>
                <a:spcPct val="80000"/>
              </a:lnSpc>
              <a:buFont typeface="Wingdings" panose="05000000000000000000" pitchFamily="2" charset="2"/>
              <a:buNone/>
            </a:pPr>
            <a:endParaRPr lang="en-US" altLang="en-US" sz="2400"/>
          </a:p>
        </p:txBody>
      </p:sp>
    </p:spTree>
    <p:extLst>
      <p:ext uri="{BB962C8B-B14F-4D97-AF65-F5344CB8AC3E}">
        <p14:creationId xmlns:p14="http://schemas.microsoft.com/office/powerpoint/2010/main" val="3786567754"/>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1793875" y="190500"/>
            <a:ext cx="6215063" cy="1527175"/>
          </a:xfrm>
        </p:spPr>
        <p:txBody>
          <a:bodyPr>
            <a:normAutofit fontScale="90000"/>
          </a:bodyPr>
          <a:lstStyle/>
          <a:p>
            <a:r>
              <a:rPr lang="en-US" altLang="en-US" b="1"/>
              <a:t>IMPACT OF E/BD (cont’d)</a:t>
            </a:r>
          </a:p>
        </p:txBody>
      </p:sp>
      <p:sp>
        <p:nvSpPr>
          <p:cNvPr id="3" name="Content Placeholder 2"/>
          <p:cNvSpPr>
            <a:spLocks noGrp="1"/>
          </p:cNvSpPr>
          <p:nvPr>
            <p:ph idx="4294967295"/>
          </p:nvPr>
        </p:nvSpPr>
        <p:spPr>
          <a:xfrm>
            <a:off x="2022475" y="2565400"/>
            <a:ext cx="5773738" cy="3427413"/>
          </a:xfrm>
        </p:spPr>
        <p:txBody>
          <a:bodyPr>
            <a:normAutofit/>
          </a:bodyPr>
          <a:lstStyle/>
          <a:p>
            <a:pPr>
              <a:lnSpc>
                <a:spcPct val="80000"/>
              </a:lnSpc>
            </a:pPr>
            <a:r>
              <a:rPr lang="en-US" altLang="en-US" sz="2200"/>
              <a:t>Difficulty communicating and expressing themselves appropriately </a:t>
            </a:r>
          </a:p>
          <a:p>
            <a:pPr>
              <a:lnSpc>
                <a:spcPct val="80000"/>
              </a:lnSpc>
            </a:pPr>
            <a:r>
              <a:rPr lang="en-US" altLang="en-US" sz="2200"/>
              <a:t>May perseverate on or “not let go” of an issue (particularly issues related to fairness), </a:t>
            </a:r>
          </a:p>
          <a:p>
            <a:pPr>
              <a:lnSpc>
                <a:spcPct val="80000"/>
              </a:lnSpc>
            </a:pPr>
            <a:r>
              <a:rPr lang="en-US" altLang="en-US" sz="2200"/>
              <a:t>May seem paranoid</a:t>
            </a:r>
          </a:p>
          <a:p>
            <a:pPr>
              <a:lnSpc>
                <a:spcPct val="80000"/>
              </a:lnSpc>
            </a:pPr>
            <a:r>
              <a:rPr lang="en-US" altLang="en-US" sz="2200"/>
              <a:t>May display self-injurious behaviors (hitting, cutting, picking, hair pulling, etc.)</a:t>
            </a:r>
          </a:p>
          <a:p>
            <a:pPr>
              <a:lnSpc>
                <a:spcPct val="80000"/>
              </a:lnSpc>
            </a:pPr>
            <a:r>
              <a:rPr lang="en-US" altLang="en-US" sz="2200"/>
              <a:t>May process information based on thoughts and feelings that are inconsistent with actual events or circumstances</a:t>
            </a:r>
          </a:p>
        </p:txBody>
      </p:sp>
    </p:spTree>
    <p:extLst>
      <p:ext uri="{BB962C8B-B14F-4D97-AF65-F5344CB8AC3E}">
        <p14:creationId xmlns:p14="http://schemas.microsoft.com/office/powerpoint/2010/main" val="678012987"/>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r>
              <a:rPr lang="en-US" altLang="en-US" b="1"/>
              <a:t>IMPACT OF E/BD (cont’d)</a:t>
            </a:r>
          </a:p>
        </p:txBody>
      </p:sp>
      <p:sp>
        <p:nvSpPr>
          <p:cNvPr id="26627" name="Content Placeholder 2"/>
          <p:cNvSpPr>
            <a:spLocks noGrp="1"/>
          </p:cNvSpPr>
          <p:nvPr>
            <p:ph idx="4294967295"/>
          </p:nvPr>
        </p:nvSpPr>
        <p:spPr>
          <a:xfrm>
            <a:off x="1978025" y="2736850"/>
            <a:ext cx="5775325" cy="3187700"/>
          </a:xfrm>
        </p:spPr>
        <p:txBody>
          <a:bodyPr/>
          <a:lstStyle/>
          <a:p>
            <a:r>
              <a:rPr lang="en-US" altLang="en-US"/>
              <a:t>May become overwhelmed by a task</a:t>
            </a:r>
          </a:p>
          <a:p>
            <a:r>
              <a:rPr lang="en-US" altLang="en-US"/>
              <a:t>May be disorganized</a:t>
            </a:r>
          </a:p>
          <a:p>
            <a:r>
              <a:rPr lang="en-US" altLang="en-US"/>
              <a:t>May display verbal and/or physical aggression</a:t>
            </a:r>
          </a:p>
        </p:txBody>
      </p:sp>
    </p:spTree>
    <p:extLst>
      <p:ext uri="{BB962C8B-B14F-4D97-AF65-F5344CB8AC3E}">
        <p14:creationId xmlns:p14="http://schemas.microsoft.com/office/powerpoint/2010/main" val="96682247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does Change Effect You</a:t>
            </a:r>
            <a:endParaRPr lang="en-US" dirty="0"/>
          </a:p>
        </p:txBody>
      </p:sp>
      <p:pic>
        <p:nvPicPr>
          <p:cNvPr id="4" name="Content Placeholder 3" descr="psiuandwhomovedmycheesecharacters.png"/>
          <p:cNvPicPr>
            <a:picLocks noGrp="1" noChangeAspect="1"/>
          </p:cNvPicPr>
          <p:nvPr>
            <p:ph idx="1"/>
          </p:nvPr>
        </p:nvPicPr>
        <p:blipFill>
          <a:blip r:embed="rId3" cstate="print"/>
          <a:stretch>
            <a:fillRect/>
          </a:stretch>
        </p:blipFill>
        <p:spPr>
          <a:xfrm>
            <a:off x="685800" y="1935163"/>
            <a:ext cx="8153400" cy="4389437"/>
          </a:xfrm>
        </p:spPr>
      </p:pic>
    </p:spTree>
  </p:cSld>
  <p:clrMapOvr>
    <a:masterClrMapping/>
  </p:clrMapOvr>
  <p:transition spd="slow">
    <p:newsflash/>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Documents and Settings\TSzafran\Local Settings\Temporary Internet Files\Content.IE5\QCIOC0EK\MC900434389[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838200"/>
            <a:ext cx="28067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idx="4294967295"/>
          </p:nvPr>
        </p:nvSpPr>
        <p:spPr>
          <a:xfrm>
            <a:off x="2090738" y="454025"/>
            <a:ext cx="5788025" cy="1182688"/>
          </a:xfrm>
        </p:spPr>
        <p:txBody>
          <a:bodyPr>
            <a:normAutofit fontScale="90000"/>
          </a:bodyPr>
          <a:lstStyle/>
          <a:p>
            <a:r>
              <a:rPr lang="en-US" altLang="en-US" b="1"/>
              <a:t>Things to Keep in Mind…</a:t>
            </a:r>
          </a:p>
        </p:txBody>
      </p:sp>
      <p:sp>
        <p:nvSpPr>
          <p:cNvPr id="3" name="Content Placeholder 2"/>
          <p:cNvSpPr>
            <a:spLocks noGrp="1"/>
          </p:cNvSpPr>
          <p:nvPr>
            <p:ph idx="4294967295"/>
          </p:nvPr>
        </p:nvSpPr>
        <p:spPr>
          <a:xfrm>
            <a:off x="2022475" y="2565400"/>
            <a:ext cx="5773738" cy="3427413"/>
          </a:xfrm>
        </p:spPr>
        <p:txBody>
          <a:bodyPr>
            <a:normAutofit lnSpcReduction="10000"/>
          </a:bodyPr>
          <a:lstStyle/>
          <a:p>
            <a:pPr>
              <a:lnSpc>
                <a:spcPct val="80000"/>
              </a:lnSpc>
            </a:pPr>
            <a:r>
              <a:rPr lang="en-US" altLang="en-US" sz="2800"/>
              <a:t>Many times we are unaware of </a:t>
            </a:r>
          </a:p>
          <a:p>
            <a:pPr>
              <a:lnSpc>
                <a:spcPct val="80000"/>
              </a:lnSpc>
              <a:buFont typeface="Wingdings" panose="05000000000000000000" pitchFamily="2" charset="2"/>
              <a:buNone/>
            </a:pPr>
            <a:r>
              <a:rPr lang="en-US" altLang="en-US" sz="2800"/>
              <a:t>   the trauma  our students have been through or are still going through</a:t>
            </a:r>
          </a:p>
          <a:p>
            <a:pPr>
              <a:lnSpc>
                <a:spcPct val="80000"/>
              </a:lnSpc>
            </a:pPr>
            <a:r>
              <a:rPr lang="en-US" altLang="en-US" sz="2800"/>
              <a:t>Many times we inadvertently trigger behaviors through how we interact with students </a:t>
            </a:r>
          </a:p>
          <a:p>
            <a:pPr>
              <a:lnSpc>
                <a:spcPct val="80000"/>
              </a:lnSpc>
            </a:pPr>
            <a:r>
              <a:rPr lang="en-US" altLang="en-US" sz="2800"/>
              <a:t>Much can be done to think about the environment we are creating and how it impacts our students</a:t>
            </a:r>
          </a:p>
        </p:txBody>
      </p:sp>
    </p:spTree>
    <p:extLst>
      <p:ext uri="{BB962C8B-B14F-4D97-AF65-F5344CB8AC3E}">
        <p14:creationId xmlns:p14="http://schemas.microsoft.com/office/powerpoint/2010/main" val="4548471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690688" y="190500"/>
            <a:ext cx="6376987" cy="1527175"/>
          </a:xfrm>
        </p:spPr>
        <p:txBody>
          <a:bodyPr>
            <a:normAutofit fontScale="90000"/>
          </a:bodyPr>
          <a:lstStyle/>
          <a:p>
            <a:r>
              <a:rPr lang="en-US" altLang="en-US" b="1">
                <a:ea typeface="ＭＳ Ｐゴシック" panose="020B0600070205080204" pitchFamily="34" charset="-128"/>
              </a:rPr>
              <a:t>When these kids go to school they…</a:t>
            </a:r>
          </a:p>
        </p:txBody>
      </p:sp>
      <p:sp>
        <p:nvSpPr>
          <p:cNvPr id="3" name="Content Placeholder 2"/>
          <p:cNvSpPr>
            <a:spLocks noGrp="1"/>
          </p:cNvSpPr>
          <p:nvPr>
            <p:ph idx="4294967295"/>
          </p:nvPr>
        </p:nvSpPr>
        <p:spPr>
          <a:xfrm>
            <a:off x="457200" y="1524000"/>
            <a:ext cx="8296275" cy="4813300"/>
          </a:xfrm>
        </p:spPr>
        <p:txBody>
          <a:bodyPr/>
          <a:lstStyle/>
          <a:p>
            <a:r>
              <a:rPr lang="en-US" altLang="en-US" sz="2600"/>
              <a:t>Feel insecure</a:t>
            </a:r>
          </a:p>
          <a:p>
            <a:r>
              <a:rPr lang="en-US" altLang="en-US" sz="2600"/>
              <a:t>Feel uncertain</a:t>
            </a:r>
          </a:p>
          <a:p>
            <a:r>
              <a:rPr lang="en-US" altLang="en-US" sz="2600"/>
              <a:t>Feel nervous</a:t>
            </a:r>
          </a:p>
          <a:p>
            <a:r>
              <a:rPr lang="en-US" altLang="en-US" sz="2600"/>
              <a:t>Feel scared</a:t>
            </a:r>
          </a:p>
          <a:p>
            <a:r>
              <a:rPr lang="en-US" altLang="en-US" sz="2600"/>
              <a:t>Can’t “regulate their emotions”</a:t>
            </a:r>
          </a:p>
          <a:p>
            <a:r>
              <a:rPr lang="en-US" altLang="en-US" sz="2600"/>
              <a:t>Have poor self-concept</a:t>
            </a:r>
          </a:p>
          <a:p>
            <a:r>
              <a:rPr lang="en-US" altLang="en-US" sz="2600"/>
              <a:t>Struggle in school</a:t>
            </a:r>
          </a:p>
          <a:p>
            <a:r>
              <a:rPr lang="en-US" altLang="en-US" sz="2600"/>
              <a:t>Feel helpless</a:t>
            </a:r>
          </a:p>
          <a:p>
            <a:r>
              <a:rPr lang="en-US" altLang="en-US" sz="2600"/>
              <a:t>Feel hopeless</a:t>
            </a:r>
          </a:p>
          <a:p>
            <a:endParaRPr lang="en-US" altLang="en-US"/>
          </a:p>
        </p:txBody>
      </p:sp>
      <p:pic>
        <p:nvPicPr>
          <p:cNvPr id="8194" name="Picture 2"/>
          <p:cNvPicPr>
            <a:picLocks noChangeAspect="1" noChangeArrowheads="1"/>
          </p:cNvPicPr>
          <p:nvPr/>
        </p:nvPicPr>
        <p:blipFill>
          <a:blip r:embed="rId3" cstate="print">
            <a:extLst/>
          </a:blip>
          <a:srcRect/>
          <a:stretch>
            <a:fillRect/>
          </a:stretch>
        </p:blipFill>
        <p:spPr bwMode="auto">
          <a:xfrm>
            <a:off x="5131893" y="3879041"/>
            <a:ext cx="2844927" cy="1887922"/>
          </a:xfrm>
          <a:prstGeom prst="rect">
            <a:avLst/>
          </a:prstGeom>
          <a:ln>
            <a:noFill/>
          </a:ln>
          <a:effectLst>
            <a:softEdge rad="112500"/>
          </a:effectLst>
          <a:extLst>
            <a:ext uri="{909E8E84-426E-40dd-AFC4-6F175D3DCCD1}"/>
            <a:ext uri="{91240B29-F687-4f45-9708-019B960494DF}"/>
            <a:ext uri="{AF507438-7753-43e0-B8FC-AC1667EBCBE1}"/>
          </a:extLst>
        </p:spPr>
      </p:pic>
      <p:sp>
        <p:nvSpPr>
          <p:cNvPr id="28677" name="Slide Number Placeholder 1"/>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F6456814-4E49-4A20-AC8B-EF2A54B5532A}" type="slidenum">
              <a:rPr lang="en-US" altLang="en-US" sz="1200"/>
              <a:pPr algn="r"/>
              <a:t>61</a:t>
            </a:fld>
            <a:endParaRPr lang="en-US" altLang="en-US" sz="1200"/>
          </a:p>
        </p:txBody>
      </p:sp>
    </p:spTree>
    <p:extLst>
      <p:ext uri="{BB962C8B-B14F-4D97-AF65-F5344CB8AC3E}">
        <p14:creationId xmlns:p14="http://schemas.microsoft.com/office/powerpoint/2010/main" val="104896244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219200"/>
            <a:ext cx="7924800" cy="4849813"/>
          </a:xfrm>
          <a:prstGeom prst="rect">
            <a:avLst/>
          </a:prstGeom>
          <a:noFill/>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ea typeface="ＭＳ Ｐゴシック" panose="020B0600070205080204" pitchFamily="34" charset="-128"/>
                <a:cs typeface="Arial" panose="020B0604020202020204" pitchFamily="34" charset="0"/>
              </a:rPr>
              <a:t>When severely traumatized, the child’s “mental model” of the world suggests</a:t>
            </a:r>
          </a:p>
          <a:p>
            <a:pPr algn="ctr"/>
            <a:r>
              <a:rPr lang="en-US" altLang="en-US" sz="2800" b="1">
                <a:ea typeface="ＭＳ Ｐゴシック" panose="020B0600070205080204" pitchFamily="34" charset="-128"/>
                <a:cs typeface="Arial" panose="020B0604020202020204" pitchFamily="34" charset="0"/>
              </a:rPr>
              <a:t>that it is a hostile and dangerous place in which they are not protected or</a:t>
            </a:r>
          </a:p>
          <a:p>
            <a:pPr algn="ctr"/>
            <a:r>
              <a:rPr lang="en-US" altLang="en-US" sz="2800" b="1">
                <a:ea typeface="ＭＳ Ｐゴシック" panose="020B0600070205080204" pitchFamily="34" charset="-128"/>
                <a:cs typeface="Arial" panose="020B0604020202020204" pitchFamily="34" charset="0"/>
              </a:rPr>
              <a:t>loved, but alone in their distress. Their “mental model” helps them to survive</a:t>
            </a:r>
          </a:p>
          <a:p>
            <a:pPr algn="ctr"/>
            <a:r>
              <a:rPr lang="en-US" altLang="en-US" sz="2800" b="1">
                <a:ea typeface="ＭＳ Ｐゴシック" panose="020B0600070205080204" pitchFamily="34" charset="-128"/>
                <a:cs typeface="Arial" panose="020B0604020202020204" pitchFamily="34" charset="0"/>
              </a:rPr>
              <a:t>in the short run, but can cause extreme and maladaptive ways of coping</a:t>
            </a:r>
          </a:p>
          <a:p>
            <a:pPr algn="ctr"/>
            <a:r>
              <a:rPr lang="en-US" altLang="en-US" sz="2800" b="1">
                <a:ea typeface="ＭＳ Ｐゴシック" panose="020B0600070205080204" pitchFamily="34" charset="-128"/>
                <a:cs typeface="Arial" panose="020B0604020202020204" pitchFamily="34" charset="0"/>
              </a:rPr>
              <a:t>over time. </a:t>
            </a:r>
          </a:p>
          <a:p>
            <a:pPr algn="ctr"/>
            <a:endParaRPr lang="en-US" altLang="en-US" sz="2800" b="1">
              <a:ea typeface="ＭＳ Ｐゴシック" panose="020B0600070205080204" pitchFamily="34" charset="-128"/>
              <a:cs typeface="Arial" panose="020B0604020202020204" pitchFamily="34" charset="0"/>
            </a:endParaRPr>
          </a:p>
          <a:p>
            <a:pPr algn="ctr"/>
            <a:endParaRPr lang="en-US" altLang="en-US" sz="3200">
              <a:ea typeface="ＭＳ Ｐゴシック" panose="020B0600070205080204" pitchFamily="34" charset="-128"/>
              <a:cs typeface="Arial" panose="020B0604020202020204" pitchFamily="34" charset="0"/>
            </a:endParaRPr>
          </a:p>
        </p:txBody>
      </p:sp>
      <p:sp>
        <p:nvSpPr>
          <p:cNvPr id="29699" name="Footer Placeholder 2"/>
          <p:cNvSpPr>
            <a:spLocks noGrp="1"/>
          </p:cNvSpPr>
          <p:nvPr>
            <p:ph type="ftr" sz="quarter" idx="11"/>
          </p:nvPr>
        </p:nvSpPr>
        <p:spPr>
          <a:xfrm>
            <a:off x="3124200" y="6245225"/>
            <a:ext cx="2895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sz="1400"/>
          </a:p>
        </p:txBody>
      </p:sp>
    </p:spTree>
    <p:extLst>
      <p:ext uri="{BB962C8B-B14F-4D97-AF65-F5344CB8AC3E}">
        <p14:creationId xmlns:p14="http://schemas.microsoft.com/office/powerpoint/2010/main" val="3569647684"/>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altLang="en-US" b="1">
                <a:solidFill>
                  <a:srgbClr val="009999"/>
                </a:solidFill>
                <a:effectLst>
                  <a:outerShdw blurRad="38100" dist="38100" dir="2700000" algn="tl">
                    <a:srgbClr val="C0C0C0"/>
                  </a:outerShdw>
                </a:effectLst>
              </a:rPr>
              <a:t>How does Trauma Affect Learning?</a:t>
            </a:r>
            <a:endParaRPr lang="en-US" altLang="en-US"/>
          </a:p>
        </p:txBody>
      </p:sp>
      <p:sp>
        <p:nvSpPr>
          <p:cNvPr id="30723" name="Content Placeholder 2"/>
          <p:cNvSpPr>
            <a:spLocks noGrp="1"/>
          </p:cNvSpPr>
          <p:nvPr>
            <p:ph sz="half" idx="4294967295"/>
          </p:nvPr>
        </p:nvSpPr>
        <p:spPr>
          <a:xfrm>
            <a:off x="1784350" y="2181225"/>
            <a:ext cx="3114675" cy="3806825"/>
          </a:xfrm>
        </p:spPr>
        <p:txBody>
          <a:bodyPr/>
          <a:lstStyle/>
          <a:p>
            <a:r>
              <a:rPr lang="en-US" altLang="en-US" sz="2300">
                <a:ea typeface="ＭＳ Ｐゴシック" panose="020B0600070205080204" pitchFamily="34" charset="-128"/>
              </a:rPr>
              <a:t>Speech and language difficulties</a:t>
            </a:r>
          </a:p>
          <a:p>
            <a:r>
              <a:rPr lang="en-US" altLang="en-US" sz="2300">
                <a:ea typeface="ＭＳ Ｐゴシック" panose="020B0600070205080204" pitchFamily="34" charset="-128"/>
              </a:rPr>
              <a:t>Difficulty concentrating</a:t>
            </a:r>
          </a:p>
          <a:p>
            <a:r>
              <a:rPr lang="en-US" altLang="en-US" sz="2300">
                <a:ea typeface="ＭＳ Ｐゴシック" panose="020B0600070205080204" pitchFamily="34" charset="-128"/>
              </a:rPr>
              <a:t>Lower academic achievement</a:t>
            </a:r>
          </a:p>
          <a:p>
            <a:r>
              <a:rPr lang="en-US" altLang="en-US" sz="2300">
                <a:ea typeface="ＭＳ Ｐゴシック" panose="020B0600070205080204" pitchFamily="34" charset="-128"/>
              </a:rPr>
              <a:t>Lower test scores</a:t>
            </a:r>
          </a:p>
          <a:p>
            <a:r>
              <a:rPr lang="en-US" altLang="en-US" sz="2300">
                <a:ea typeface="ＭＳ Ｐゴシック" panose="020B0600070205080204" pitchFamily="34" charset="-128"/>
              </a:rPr>
              <a:t>More likely to drop out of school</a:t>
            </a:r>
            <a:r>
              <a:rPr lang="en-US" altLang="en-US" sz="2600">
                <a:ea typeface="ＭＳ Ｐゴシック" panose="020B0600070205080204" pitchFamily="34" charset="-128"/>
              </a:rPr>
              <a:t>	</a:t>
            </a:r>
          </a:p>
        </p:txBody>
      </p:sp>
      <p:sp>
        <p:nvSpPr>
          <p:cNvPr id="30724" name="Content Placeholder 3"/>
          <p:cNvSpPr>
            <a:spLocks noGrp="1"/>
          </p:cNvSpPr>
          <p:nvPr>
            <p:ph sz="half" idx="4294967295"/>
          </p:nvPr>
        </p:nvSpPr>
        <p:spPr>
          <a:xfrm>
            <a:off x="5094288" y="1905000"/>
            <a:ext cx="3440112" cy="4114800"/>
          </a:xfrm>
        </p:spPr>
        <p:txBody>
          <a:bodyPr/>
          <a:lstStyle/>
          <a:p>
            <a:r>
              <a:rPr lang="en-US" altLang="en-US" sz="2300">
                <a:ea typeface="ＭＳ Ｐゴシック" panose="020B0600070205080204" pitchFamily="34" charset="-128"/>
              </a:rPr>
              <a:t>Poor relationships with peers and teachers</a:t>
            </a:r>
          </a:p>
          <a:p>
            <a:r>
              <a:rPr lang="en-US" altLang="en-US" sz="2300">
                <a:ea typeface="ＭＳ Ｐゴシック" panose="020B0600070205080204" pitchFamily="34" charset="-128"/>
              </a:rPr>
              <a:t>More likely to repeat a grade</a:t>
            </a:r>
          </a:p>
          <a:p>
            <a:r>
              <a:rPr lang="en-US" altLang="en-US" sz="2300">
                <a:ea typeface="ＭＳ Ｐゴシック" panose="020B0600070205080204" pitchFamily="34" charset="-128"/>
              </a:rPr>
              <a:t>More likely to be placed in special education classes</a:t>
            </a:r>
          </a:p>
          <a:p>
            <a:r>
              <a:rPr lang="en-US" altLang="en-US" sz="2300">
                <a:ea typeface="ＭＳ Ｐゴシック" panose="020B0600070205080204" pitchFamily="34" charset="-128"/>
              </a:rPr>
              <a:t>Suspended and expelled more often</a:t>
            </a:r>
          </a:p>
        </p:txBody>
      </p:sp>
      <p:sp>
        <p:nvSpPr>
          <p:cNvPr id="30725" name="Footer Placeholder 4"/>
          <p:cNvSpPr>
            <a:spLocks noGrp="1"/>
          </p:cNvSpPr>
          <p:nvPr>
            <p:ph type="ftr" sz="quarter" idx="11"/>
          </p:nvPr>
        </p:nvSpPr>
        <p:spPr>
          <a:xfrm>
            <a:off x="3962400" y="5791200"/>
            <a:ext cx="2895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400"/>
              <a:t>Data Publications</a:t>
            </a:r>
          </a:p>
        </p:txBody>
      </p:sp>
    </p:spTree>
    <p:extLst>
      <p:ext uri="{BB962C8B-B14F-4D97-AF65-F5344CB8AC3E}">
        <p14:creationId xmlns:p14="http://schemas.microsoft.com/office/powerpoint/2010/main" val="5409500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idx="4294967295"/>
          </p:nvPr>
        </p:nvSpPr>
        <p:spPr>
          <a:xfrm>
            <a:off x="1690688" y="190500"/>
            <a:ext cx="6376987" cy="1527175"/>
          </a:xfrm>
        </p:spPr>
        <p:txBody>
          <a:bodyPr/>
          <a:lstStyle/>
          <a:p>
            <a:r>
              <a:rPr lang="en-US" altLang="en-US" b="1">
                <a:ea typeface="ＭＳ Ｐゴシック" panose="020B0600070205080204" pitchFamily="34" charset="-128"/>
                <a:cs typeface="Arial" panose="020B0604020202020204" pitchFamily="34" charset="0"/>
              </a:rPr>
              <a:t>Trauma-Informed Care</a:t>
            </a:r>
          </a:p>
        </p:txBody>
      </p:sp>
      <p:sp>
        <p:nvSpPr>
          <p:cNvPr id="7" name="Content Placeholder 6"/>
          <p:cNvSpPr>
            <a:spLocks noGrp="1"/>
          </p:cNvSpPr>
          <p:nvPr>
            <p:ph idx="4294967295"/>
          </p:nvPr>
        </p:nvSpPr>
        <p:spPr>
          <a:xfrm>
            <a:off x="457200" y="1547813"/>
            <a:ext cx="8229600" cy="4160837"/>
          </a:xfrm>
        </p:spPr>
        <p:txBody>
          <a:bodyPr/>
          <a:lstStyle/>
          <a:p>
            <a:pPr>
              <a:buFont typeface="Wingdings" panose="05000000000000000000" pitchFamily="2" charset="2"/>
              <a:buNone/>
            </a:pPr>
            <a:r>
              <a:rPr lang="en-US" altLang="en-US"/>
              <a:t>      </a:t>
            </a:r>
          </a:p>
          <a:p>
            <a:pPr>
              <a:buFont typeface="Wingdings" panose="05000000000000000000" pitchFamily="2" charset="2"/>
              <a:buNone/>
            </a:pPr>
            <a:r>
              <a:rPr lang="en-US" altLang="en-US" sz="2600">
                <a:cs typeface="Arial" panose="020B0604020202020204" pitchFamily="34" charset="0"/>
              </a:rPr>
              <a:t>Trauma-informed care </a:t>
            </a:r>
            <a:r>
              <a:rPr lang="en-US" altLang="en-US" sz="2600" b="1">
                <a:solidFill>
                  <a:srgbClr val="FFC000"/>
                </a:solidFill>
                <a:cs typeface="Arial" panose="020B0604020202020204" pitchFamily="34" charset="0"/>
              </a:rPr>
              <a:t>is a/n (compassionate) approach to engaging people</a:t>
            </a:r>
            <a:r>
              <a:rPr lang="en-US" altLang="en-US" sz="2600">
                <a:solidFill>
                  <a:srgbClr val="FFC000"/>
                </a:solidFill>
                <a:cs typeface="Arial" panose="020B0604020202020204" pitchFamily="34" charset="0"/>
              </a:rPr>
              <a:t> </a:t>
            </a:r>
            <a:r>
              <a:rPr lang="en-US" altLang="en-US" sz="2600">
                <a:cs typeface="Arial" panose="020B0604020202020204" pitchFamily="34" charset="0"/>
              </a:rPr>
              <a:t>with histories of trauma, that recognizes the presence of trauma symptoms and acknowledges the role that trauma has played in their lives.</a:t>
            </a:r>
          </a:p>
          <a:p>
            <a:pPr marL="666750" lvl="2" indent="0">
              <a:buFontTx/>
              <a:buNone/>
            </a:pPr>
            <a:endParaRPr lang="en-US" altLang="en-US"/>
          </a:p>
          <a:p>
            <a:pPr marL="666750" lvl="2" indent="0" algn="r">
              <a:buFontTx/>
              <a:buNone/>
            </a:pPr>
            <a:r>
              <a:rPr lang="en-US" altLang="en-US" sz="1400"/>
              <a:t>SAMHSA National Center for Trauma-Informed Care</a:t>
            </a:r>
            <a:endParaRPr lang="en-US" altLang="en-US"/>
          </a:p>
        </p:txBody>
      </p:sp>
      <p:sp>
        <p:nvSpPr>
          <p:cNvPr id="8" name="TextBox 7"/>
          <p:cNvSpPr txBox="1"/>
          <p:nvPr/>
        </p:nvSpPr>
        <p:spPr>
          <a:xfrm>
            <a:off x="457200" y="5021263"/>
            <a:ext cx="8229600" cy="277812"/>
          </a:xfrm>
          <a:prstGeom prst="rect">
            <a:avLst/>
          </a:prstGeom>
          <a:noFill/>
        </p:spPr>
        <p:txBody>
          <a:bodyPr>
            <a:spAutoFit/>
          </a:bodyPr>
          <a:lstStyle/>
          <a:p>
            <a:pPr algn="r">
              <a:defRPr/>
            </a:pPr>
            <a:endParaRPr lang="en-US" sz="1200" dirty="0">
              <a:latin typeface="+mn-lt"/>
              <a:ea typeface="ＭＳ Ｐゴシック" charset="-128"/>
            </a:endParaRPr>
          </a:p>
        </p:txBody>
      </p:sp>
      <p:sp>
        <p:nvSpPr>
          <p:cNvPr id="5" name="Slide Number Placeholder 1"/>
          <p:cNvSpPr txBox="1">
            <a:spLocks/>
          </p:cNvSpPr>
          <p:nvPr/>
        </p:nvSpPr>
        <p:spPr>
          <a:xfrm>
            <a:off x="6553200" y="6356350"/>
            <a:ext cx="2133600" cy="365125"/>
          </a:xfrm>
          <a:prstGeom prst="rect">
            <a:avLst/>
          </a:prstGeom>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fld id="{8DA90995-2483-42DE-A528-EBA3A7013657}" type="slidenum">
              <a:rPr lang="en-US" altLang="en-US" sz="1200">
                <a:solidFill>
                  <a:srgbClr val="7F7F7F"/>
                </a:solidFill>
                <a:latin typeface="Corbel" panose="020B0503020204020204" pitchFamily="34" charset="0"/>
                <a:ea typeface="ＭＳ Ｐゴシック" panose="020B0600070205080204" pitchFamily="34" charset="-128"/>
              </a:rPr>
              <a:pPr algn="r"/>
              <a:t>64</a:t>
            </a:fld>
            <a:endParaRPr lang="en-US" altLang="en-US" sz="1200">
              <a:solidFill>
                <a:srgbClr val="7F7F7F"/>
              </a:solidFill>
              <a:latin typeface="Corbel" panose="020B0503020204020204" pitchFamily="34" charset="0"/>
              <a:ea typeface="ＭＳ Ｐゴシック" panose="020B0600070205080204" pitchFamily="34" charset="-128"/>
            </a:endParaRPr>
          </a:p>
        </p:txBody>
      </p:sp>
    </p:spTree>
    <p:extLst>
      <p:ext uri="{BB962C8B-B14F-4D97-AF65-F5344CB8AC3E}">
        <p14:creationId xmlns:p14="http://schemas.microsoft.com/office/powerpoint/2010/main" val="212982407"/>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1690688" y="190500"/>
            <a:ext cx="6376987" cy="1527175"/>
          </a:xfrm>
        </p:spPr>
        <p:txBody>
          <a:bodyPr>
            <a:normAutofit fontScale="90000"/>
          </a:bodyPr>
          <a:lstStyle/>
          <a:p>
            <a:r>
              <a:rPr lang="en-US" altLang="en-US" b="1">
                <a:solidFill>
                  <a:srgbClr val="009999"/>
                </a:solidFill>
                <a:effectLst>
                  <a:outerShdw blurRad="38100" dist="38100" dir="2700000" algn="tl">
                    <a:srgbClr val="C0C0C0"/>
                  </a:outerShdw>
                </a:effectLst>
              </a:rPr>
              <a:t>So, what can we do about it ?</a:t>
            </a:r>
          </a:p>
        </p:txBody>
      </p:sp>
      <p:sp>
        <p:nvSpPr>
          <p:cNvPr id="3" name="Content Placeholder 2"/>
          <p:cNvSpPr>
            <a:spLocks noGrp="1"/>
          </p:cNvSpPr>
          <p:nvPr>
            <p:ph idx="4294967295"/>
          </p:nvPr>
        </p:nvSpPr>
        <p:spPr>
          <a:xfrm>
            <a:off x="457200" y="1935163"/>
            <a:ext cx="8382000" cy="4389437"/>
          </a:xfrm>
        </p:spPr>
        <p:txBody>
          <a:bodyPr>
            <a:normAutofit/>
          </a:bodyPr>
          <a:lstStyle/>
          <a:p>
            <a:pPr>
              <a:lnSpc>
                <a:spcPct val="80000"/>
              </a:lnSpc>
            </a:pPr>
            <a:endParaRPr lang="en-US" altLang="en-US" sz="2800"/>
          </a:p>
          <a:p>
            <a:pPr>
              <a:lnSpc>
                <a:spcPct val="80000"/>
              </a:lnSpc>
            </a:pPr>
            <a:r>
              <a:rPr lang="en-US" altLang="en-US" sz="2800"/>
              <a:t>According to research, schools </a:t>
            </a:r>
            <a:r>
              <a:rPr lang="en-US" altLang="en-US" sz="2800" b="1" i="1">
                <a:solidFill>
                  <a:srgbClr val="009999"/>
                </a:solidFill>
                <a:effectLst>
                  <a:outerShdw blurRad="38100" dist="38100" dir="2700000" algn="tl">
                    <a:srgbClr val="C0C0C0"/>
                  </a:outerShdw>
                </a:effectLst>
              </a:rPr>
              <a:t>can</a:t>
            </a:r>
            <a:r>
              <a:rPr lang="en-US" altLang="en-US" sz="2800">
                <a:solidFill>
                  <a:srgbClr val="FFC000"/>
                </a:solidFill>
              </a:rPr>
              <a:t> </a:t>
            </a:r>
            <a:r>
              <a:rPr lang="en-US" altLang="en-US" sz="2800"/>
              <a:t>provide  effective supports to traumatized students.</a:t>
            </a:r>
          </a:p>
          <a:p>
            <a:pPr>
              <a:lnSpc>
                <a:spcPct val="80000"/>
              </a:lnSpc>
            </a:pPr>
            <a:r>
              <a:rPr lang="en-US" altLang="en-US" sz="2800"/>
              <a:t>All successful children possess three common traits (</a:t>
            </a:r>
            <a:r>
              <a:rPr lang="en-US" altLang="en-US" sz="2800" b="1">
                <a:solidFill>
                  <a:srgbClr val="FFC000"/>
                </a:solidFill>
              </a:rPr>
              <a:t>protective factors, assets</a:t>
            </a:r>
            <a:r>
              <a:rPr lang="en-US" altLang="en-US" sz="2800"/>
              <a:t>) whether or not they had experienced trauma.</a:t>
            </a:r>
          </a:p>
          <a:p>
            <a:pPr lvl="1">
              <a:lnSpc>
                <a:spcPct val="80000"/>
              </a:lnSpc>
            </a:pPr>
            <a:r>
              <a:rPr lang="en-US" altLang="en-US" sz="2600" b="1">
                <a:solidFill>
                  <a:srgbClr val="009999"/>
                </a:solidFill>
                <a:effectLst>
                  <a:outerShdw blurRad="38100" dist="38100" dir="2700000" algn="tl">
                    <a:srgbClr val="C0C0C0"/>
                  </a:outerShdw>
                </a:effectLst>
              </a:rPr>
              <a:t>Good cognitive skills/initiative</a:t>
            </a:r>
          </a:p>
          <a:p>
            <a:pPr lvl="1">
              <a:lnSpc>
                <a:spcPct val="80000"/>
              </a:lnSpc>
            </a:pPr>
            <a:r>
              <a:rPr lang="en-US" altLang="en-US" sz="2600" b="1">
                <a:solidFill>
                  <a:srgbClr val="009999"/>
                </a:solidFill>
                <a:effectLst>
                  <a:outerShdw blurRad="38100" dist="38100" dir="2700000" algn="tl">
                    <a:srgbClr val="C0C0C0"/>
                  </a:outerShdw>
                </a:effectLst>
              </a:rPr>
              <a:t>The ability to “Self-Regulate”</a:t>
            </a:r>
          </a:p>
          <a:p>
            <a:pPr lvl="1">
              <a:lnSpc>
                <a:spcPct val="80000"/>
              </a:lnSpc>
            </a:pPr>
            <a:r>
              <a:rPr lang="en-US" altLang="en-US" sz="2600" b="1">
                <a:solidFill>
                  <a:srgbClr val="009999"/>
                </a:solidFill>
                <a:effectLst>
                  <a:outerShdw blurRad="38100" dist="38100" dir="2700000" algn="tl">
                    <a:srgbClr val="C0C0C0"/>
                  </a:outerShdw>
                </a:effectLst>
              </a:rPr>
              <a:t>A strong adult-child relationship </a:t>
            </a:r>
          </a:p>
          <a:p>
            <a:pPr lvl="1">
              <a:lnSpc>
                <a:spcPct val="80000"/>
              </a:lnSpc>
            </a:pPr>
            <a:endParaRPr lang="en-US" altLang="en-US" sz="2600" b="1">
              <a:solidFill>
                <a:srgbClr val="FFC000"/>
              </a:solidFill>
            </a:endParaRPr>
          </a:p>
          <a:p>
            <a:pPr lvl="1">
              <a:lnSpc>
                <a:spcPct val="80000"/>
              </a:lnSpc>
              <a:buFont typeface="Wingdings 2" panose="05020102010507070707" pitchFamily="18" charset="2"/>
              <a:buNone/>
            </a:pPr>
            <a:r>
              <a:rPr lang="en-US" altLang="en-US" sz="2600">
                <a:solidFill>
                  <a:srgbClr val="FFC000"/>
                </a:solidFill>
              </a:rPr>
              <a:t>                                                                 </a:t>
            </a:r>
          </a:p>
        </p:txBody>
      </p:sp>
    </p:spTree>
    <p:custDataLst>
      <p:tags r:id="rId1"/>
    </p:custDataLst>
    <p:extLst>
      <p:ext uri="{BB962C8B-B14F-4D97-AF65-F5344CB8AC3E}">
        <p14:creationId xmlns:p14="http://schemas.microsoft.com/office/powerpoint/2010/main" val="391596239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90688" y="190500"/>
            <a:ext cx="6376987" cy="1527175"/>
          </a:xfrm>
        </p:spPr>
        <p:txBody>
          <a:bodyPr>
            <a:normAutofit fontScale="90000"/>
          </a:bodyPr>
          <a:lstStyle/>
          <a:p>
            <a:r>
              <a:rPr lang="en-US" altLang="en-US" b="1">
                <a:solidFill>
                  <a:srgbClr val="009999"/>
                </a:solidFill>
                <a:effectLst>
                  <a:outerShdw blurRad="38100" dist="38100" dir="2700000" algn="tl">
                    <a:srgbClr val="C0C0C0"/>
                  </a:outerShdw>
                </a:effectLst>
              </a:rPr>
              <a:t>Important Things We Can Do</a:t>
            </a:r>
          </a:p>
        </p:txBody>
      </p:sp>
      <p:sp>
        <p:nvSpPr>
          <p:cNvPr id="3" name="Content Placeholder 2"/>
          <p:cNvSpPr>
            <a:spLocks noGrp="1"/>
          </p:cNvSpPr>
          <p:nvPr>
            <p:ph idx="4294967295"/>
          </p:nvPr>
        </p:nvSpPr>
        <p:spPr/>
        <p:txBody>
          <a:bodyPr/>
          <a:lstStyle/>
          <a:p>
            <a:r>
              <a:rPr lang="en-US" altLang="en-US"/>
              <a:t>Make Students feel </a:t>
            </a:r>
            <a:r>
              <a:rPr lang="en-US" altLang="en-US" b="1">
                <a:solidFill>
                  <a:srgbClr val="FFC000"/>
                </a:solidFill>
              </a:rPr>
              <a:t>safe</a:t>
            </a:r>
            <a:r>
              <a:rPr lang="en-US" altLang="en-US"/>
              <a:t> and </a:t>
            </a:r>
            <a:r>
              <a:rPr lang="en-US" altLang="en-US" b="1">
                <a:solidFill>
                  <a:srgbClr val="FFC000"/>
                </a:solidFill>
              </a:rPr>
              <a:t>secure</a:t>
            </a:r>
          </a:p>
          <a:p>
            <a:pPr lvl="1"/>
            <a:r>
              <a:rPr lang="en-US" altLang="en-US"/>
              <a:t>Create </a:t>
            </a:r>
            <a:r>
              <a:rPr lang="en-US" altLang="en-US" b="1">
                <a:solidFill>
                  <a:srgbClr val="FFC000"/>
                </a:solidFill>
              </a:rPr>
              <a:t>positive</a:t>
            </a:r>
            <a:r>
              <a:rPr lang="en-US" altLang="en-US"/>
              <a:t> classroom/school </a:t>
            </a:r>
            <a:r>
              <a:rPr lang="en-US" altLang="en-US" b="1">
                <a:solidFill>
                  <a:srgbClr val="FFC000"/>
                </a:solidFill>
              </a:rPr>
              <a:t>environments</a:t>
            </a:r>
          </a:p>
          <a:p>
            <a:pPr lvl="1"/>
            <a:r>
              <a:rPr lang="en-US" altLang="en-US"/>
              <a:t>Create </a:t>
            </a:r>
            <a:r>
              <a:rPr lang="en-US" altLang="en-US" b="1">
                <a:solidFill>
                  <a:srgbClr val="FFC000"/>
                </a:solidFill>
              </a:rPr>
              <a:t>relationships</a:t>
            </a:r>
            <a:r>
              <a:rPr lang="en-US" altLang="en-US">
                <a:solidFill>
                  <a:srgbClr val="FFC000"/>
                </a:solidFill>
              </a:rPr>
              <a:t>/</a:t>
            </a:r>
            <a:r>
              <a:rPr lang="en-US" altLang="en-US" b="1">
                <a:solidFill>
                  <a:srgbClr val="FFC000"/>
                </a:solidFill>
              </a:rPr>
              <a:t>connections</a:t>
            </a:r>
          </a:p>
          <a:p>
            <a:pPr lvl="1"/>
            <a:r>
              <a:rPr lang="en-US" altLang="en-US"/>
              <a:t>Teach students about the </a:t>
            </a:r>
            <a:r>
              <a:rPr lang="en-US" altLang="en-US" b="1">
                <a:solidFill>
                  <a:srgbClr val="FFC000"/>
                </a:solidFill>
              </a:rPr>
              <a:t>impact of stress</a:t>
            </a:r>
          </a:p>
          <a:p>
            <a:pPr lvl="1"/>
            <a:r>
              <a:rPr lang="en-US" altLang="en-US"/>
              <a:t>Teach </a:t>
            </a:r>
            <a:r>
              <a:rPr lang="en-US" altLang="en-US" b="1">
                <a:solidFill>
                  <a:srgbClr val="FFC000"/>
                </a:solidFill>
              </a:rPr>
              <a:t>self-regulation</a:t>
            </a:r>
            <a:r>
              <a:rPr lang="en-US" altLang="en-US"/>
              <a:t> skills</a:t>
            </a:r>
          </a:p>
        </p:txBody>
      </p:sp>
      <p:pic>
        <p:nvPicPr>
          <p:cNvPr id="5" name="Picture 4" descr="children.jpg"/>
          <p:cNvPicPr>
            <a:picLocks noChangeAspect="1"/>
          </p:cNvPicPr>
          <p:nvPr/>
        </p:nvPicPr>
        <p:blipFill>
          <a:blip r:embed="rId3" cstate="print"/>
          <a:srcRect l="9800" t="8697" r="6901" b="15802"/>
          <a:stretch>
            <a:fillRect/>
          </a:stretch>
        </p:blipFill>
        <p:spPr>
          <a:xfrm>
            <a:off x="5943600" y="4488873"/>
            <a:ext cx="2971800" cy="2155467"/>
          </a:xfrm>
          <a:prstGeom prst="rect">
            <a:avLst/>
          </a:prstGeom>
          <a:ln>
            <a:noFill/>
          </a:ln>
          <a:effectLst>
            <a:softEdge rad="112500"/>
          </a:effectLst>
        </p:spPr>
      </p:pic>
    </p:spTree>
    <p:extLst>
      <p:ext uri="{BB962C8B-B14F-4D97-AF65-F5344CB8AC3E}">
        <p14:creationId xmlns:p14="http://schemas.microsoft.com/office/powerpoint/2010/main" val="3817892727"/>
      </p:ext>
    </p:extLst>
  </p:cSld>
  <p:clrMapOvr>
    <a:masterClrMapping/>
  </p:clrMapOvr>
  <p:transition spd="slow">
    <p:circl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en-US"/>
              <a:t>Threat Assessment</a:t>
            </a:r>
          </a:p>
        </p:txBody>
      </p:sp>
      <p:sp>
        <p:nvSpPr>
          <p:cNvPr id="75779" name="Rectangle 3"/>
          <p:cNvSpPr>
            <a:spLocks noGrp="1" noChangeArrowheads="1"/>
          </p:cNvSpPr>
          <p:nvPr>
            <p:ph type="body" idx="1"/>
          </p:nvPr>
        </p:nvSpPr>
        <p:spPr/>
        <p:txBody>
          <a:bodyPr/>
          <a:lstStyle/>
          <a:p>
            <a:r>
              <a:rPr lang="en-US" altLang="en-US"/>
              <a:t>Risk Assessment Planning…</a:t>
            </a:r>
          </a:p>
        </p:txBody>
      </p:sp>
    </p:spTree>
    <p:extLst>
      <p:ext uri="{BB962C8B-B14F-4D97-AF65-F5344CB8AC3E}">
        <p14:creationId xmlns:p14="http://schemas.microsoft.com/office/powerpoint/2010/main" val="434632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References</a:t>
            </a:r>
          </a:p>
        </p:txBody>
      </p:sp>
      <p:sp>
        <p:nvSpPr>
          <p:cNvPr id="62467" name="Rectangle 3"/>
          <p:cNvSpPr>
            <a:spLocks noGrp="1" noChangeArrowheads="1"/>
          </p:cNvSpPr>
          <p:nvPr>
            <p:ph type="body" idx="1"/>
          </p:nvPr>
        </p:nvSpPr>
        <p:spPr/>
        <p:txBody>
          <a:bodyPr/>
          <a:lstStyle/>
          <a:p>
            <a:pPr>
              <a:buFont typeface="Wingdings" panose="05000000000000000000" pitchFamily="2" charset="2"/>
              <a:buNone/>
            </a:pPr>
            <a:r>
              <a:rPr lang="en-US" altLang="en-US" sz="1300"/>
              <a:t>      Functional Behavioral Assessment and Behavioral Intervention Plans Technical Assistance Paper </a:t>
            </a:r>
            <a:r>
              <a:rPr lang="en-US" altLang="en-US" sz="1300">
                <a:hlinkClick r:id="rId2"/>
              </a:rPr>
              <a:t>www.fldoe.org</a:t>
            </a:r>
            <a:r>
              <a:rPr lang="en-US" altLang="en-US" sz="1300"/>
              <a:t> </a:t>
            </a:r>
          </a:p>
          <a:p>
            <a:pPr>
              <a:lnSpc>
                <a:spcPct val="70000"/>
              </a:lnSpc>
              <a:buClr>
                <a:srgbClr val="17375E"/>
              </a:buClr>
              <a:buSzPct val="75000"/>
              <a:buFont typeface="Wingdings" panose="05000000000000000000" pitchFamily="2" charset="2"/>
              <a:buChar char="Ø"/>
            </a:pPr>
            <a:endParaRPr lang="en-US" altLang="en-US" sz="1300"/>
          </a:p>
          <a:p>
            <a:pPr>
              <a:lnSpc>
                <a:spcPct val="70000"/>
              </a:lnSpc>
              <a:buClr>
                <a:srgbClr val="17375E"/>
              </a:buClr>
              <a:buSzPct val="75000"/>
              <a:buFont typeface="Wingdings" panose="05000000000000000000" pitchFamily="2" charset="2"/>
              <a:buNone/>
            </a:pPr>
            <a:r>
              <a:rPr lang="en-US" altLang="en-US" sz="1300"/>
              <a:t>      Hodas MD, G. (Ed.). (2006). </a:t>
            </a:r>
            <a:r>
              <a:rPr lang="en-US" altLang="en-US" sz="1300" i="1"/>
              <a:t>Responding to childhood trauma: the promise and practice of trauma informed care</a:t>
            </a:r>
            <a:r>
              <a:rPr lang="en-US" altLang="en-US" sz="1300"/>
              <a:t>. Pennsylvania: Office of Mental Health and Substance Abuse.</a:t>
            </a:r>
          </a:p>
          <a:p>
            <a:pPr>
              <a:buClr>
                <a:srgbClr val="17375E"/>
              </a:buClr>
              <a:buSzPct val="75000"/>
              <a:buFont typeface="Wingdings" panose="05000000000000000000" pitchFamily="2" charset="2"/>
              <a:buNone/>
            </a:pPr>
            <a:r>
              <a:rPr lang="en-US" altLang="en-US" sz="1300"/>
              <a:t>	</a:t>
            </a:r>
          </a:p>
          <a:p>
            <a:pPr>
              <a:buClr>
                <a:srgbClr val="17375E"/>
              </a:buClr>
              <a:buSzPct val="75000"/>
              <a:buFont typeface="Wingdings" panose="05000000000000000000" pitchFamily="2" charset="2"/>
              <a:buNone/>
            </a:pPr>
            <a:r>
              <a:rPr lang="en-US" altLang="en-US" sz="1300" b="1"/>
              <a:t>      The National Center for Trauma Informed Care (NCTIC) </a:t>
            </a:r>
            <a:r>
              <a:rPr lang="en-US" altLang="en-US" sz="1300" b="1">
                <a:hlinkClick r:id="rId3"/>
              </a:rPr>
              <a:t>www.nasmhpd.org</a:t>
            </a:r>
            <a:r>
              <a:rPr lang="en-US" altLang="en-US" sz="1300" b="1"/>
              <a:t> </a:t>
            </a:r>
          </a:p>
          <a:p>
            <a:pPr>
              <a:buClr>
                <a:srgbClr val="17375E"/>
              </a:buClr>
              <a:buSzPct val="75000"/>
              <a:buFont typeface="Wingdings" panose="05000000000000000000" pitchFamily="2" charset="2"/>
              <a:buChar char="•"/>
            </a:pPr>
            <a:endParaRPr lang="en-US" altLang="en-US" sz="1300"/>
          </a:p>
          <a:p>
            <a:pPr>
              <a:buClr>
                <a:srgbClr val="17375E"/>
              </a:buClr>
              <a:buSzPct val="75000"/>
              <a:buFont typeface="Wingdings" panose="05000000000000000000" pitchFamily="2" charset="2"/>
              <a:buNone/>
            </a:pPr>
            <a:r>
              <a:rPr lang="en-US" altLang="en-US" sz="1300"/>
              <a:t>       </a:t>
            </a:r>
          </a:p>
        </p:txBody>
      </p:sp>
    </p:spTree>
    <p:extLst>
      <p:ext uri="{BB962C8B-B14F-4D97-AF65-F5344CB8AC3E}">
        <p14:creationId xmlns:p14="http://schemas.microsoft.com/office/powerpoint/2010/main" val="1224602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Attitude Matters</a:t>
            </a:r>
            <a:endParaRPr lang="en-US" dirty="0"/>
          </a:p>
        </p:txBody>
      </p:sp>
      <p:sp>
        <p:nvSpPr>
          <p:cNvPr id="3" name="Content Placeholder 2"/>
          <p:cNvSpPr>
            <a:spLocks noGrp="1"/>
          </p:cNvSpPr>
          <p:nvPr>
            <p:ph idx="1"/>
          </p:nvPr>
        </p:nvSpPr>
        <p:spPr/>
        <p:txBody>
          <a:bodyPr/>
          <a:lstStyle/>
          <a:p>
            <a:r>
              <a:rPr lang="en-US" dirty="0" smtClean="0">
                <a:hlinkClick r:id="rId3"/>
              </a:rPr>
              <a:t>https://www.youtube.com/watch?v=5zbKSR6p4rY</a:t>
            </a:r>
            <a:endParaRPr lang="en-US" dirty="0"/>
          </a:p>
        </p:txBody>
      </p:sp>
    </p:spTree>
  </p:cSld>
  <p:clrMapOvr>
    <a:masterClrMapping/>
  </p:clrMapOvr>
  <p:transition spd="slow">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Attitude Matters</a:t>
            </a:r>
            <a:endParaRPr lang="en-US" dirty="0"/>
          </a:p>
        </p:txBody>
      </p:sp>
      <p:sp>
        <p:nvSpPr>
          <p:cNvPr id="3" name="Text Placeholder 2"/>
          <p:cNvSpPr>
            <a:spLocks noGrp="1"/>
          </p:cNvSpPr>
          <p:nvPr>
            <p:ph type="body" idx="2"/>
          </p:nvPr>
        </p:nvSpPr>
        <p:spPr/>
        <p:txBody>
          <a:bodyPr/>
          <a:lstStyle/>
          <a:p>
            <a:r>
              <a:rPr lang="en-US" sz="3200" dirty="0" smtClean="0"/>
              <a:t>Please read the article in your folder entitled </a:t>
            </a:r>
          </a:p>
          <a:p>
            <a:endParaRPr lang="en-US" dirty="0" smtClean="0"/>
          </a:p>
          <a:p>
            <a:r>
              <a:rPr lang="en-US" sz="2800" b="1" dirty="0" smtClean="0"/>
              <a:t>“Kid President”: A boy easily broken teaching how to be strong.</a:t>
            </a:r>
            <a:endParaRPr lang="en-US" sz="2800" b="1" dirty="0"/>
          </a:p>
        </p:txBody>
      </p:sp>
      <p:pic>
        <p:nvPicPr>
          <p:cNvPr id="5" name="Content Placeholder 4" descr="KP.jpg"/>
          <p:cNvPicPr>
            <a:picLocks noGrp="1" noChangeAspect="1"/>
          </p:cNvPicPr>
          <p:nvPr>
            <p:ph sz="half" idx="1"/>
          </p:nvPr>
        </p:nvPicPr>
        <p:blipFill>
          <a:blip r:embed="rId3" cstate="print"/>
          <a:stretch>
            <a:fillRect/>
          </a:stretch>
        </p:blipFill>
        <p:spPr>
          <a:xfrm>
            <a:off x="4267200" y="1676400"/>
            <a:ext cx="4038599" cy="3581400"/>
          </a:xfrm>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2015-2016</a:t>
            </a:r>
            <a:endParaRPr lang="en-US" dirty="0"/>
          </a:p>
        </p:txBody>
      </p:sp>
      <p:sp>
        <p:nvSpPr>
          <p:cNvPr id="8" name="Text Placeholder 7"/>
          <p:cNvSpPr>
            <a:spLocks noGrp="1"/>
          </p:cNvSpPr>
          <p:nvPr>
            <p:ph type="body" idx="1"/>
          </p:nvPr>
        </p:nvSpPr>
        <p:spPr/>
        <p:txBody>
          <a:bodyPr>
            <a:normAutofit/>
          </a:bodyPr>
          <a:lstStyle/>
          <a:p>
            <a:pPr algn="ctr"/>
            <a:r>
              <a:rPr lang="en-US" sz="8000" dirty="0" smtClean="0"/>
              <a:t>New Documents</a:t>
            </a:r>
            <a:endParaRPr lang="en-US" sz="8000" dirty="0"/>
          </a:p>
        </p:txBody>
      </p:sp>
    </p:spTree>
  </p:cSld>
  <p:clrMapOvr>
    <a:masterClrMapping/>
  </p:clrMapOvr>
  <p:transition spd="slow">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111.3|15.8|27.9|1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739</TotalTime>
  <Words>3725</Words>
  <Application>Microsoft Office PowerPoint</Application>
  <PresentationFormat>On-screen Show (4:3)</PresentationFormat>
  <Paragraphs>488</Paragraphs>
  <Slides>68</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ＭＳ Ｐゴシック</vt:lpstr>
      <vt:lpstr>Arial</vt:lpstr>
      <vt:lpstr>Calibri</vt:lpstr>
      <vt:lpstr>Constantia</vt:lpstr>
      <vt:lpstr>Corbel</vt:lpstr>
      <vt:lpstr>Times New Roman</vt:lpstr>
      <vt:lpstr>Wingdings</vt:lpstr>
      <vt:lpstr>Wingdings 2</vt:lpstr>
      <vt:lpstr>Flow</vt:lpstr>
      <vt:lpstr>Deans’ and Behavior Coaches In-Service</vt:lpstr>
      <vt:lpstr>Active Shooter Protocols</vt:lpstr>
      <vt:lpstr>10 Minute Break</vt:lpstr>
      <vt:lpstr>CHANGE</vt:lpstr>
      <vt:lpstr>Who Moved My Cheese</vt:lpstr>
      <vt:lpstr>How does Change Effect You</vt:lpstr>
      <vt:lpstr>Attitude Matters</vt:lpstr>
      <vt:lpstr>Attitude Matters</vt:lpstr>
      <vt:lpstr>2015-2016</vt:lpstr>
      <vt:lpstr>New Documents</vt:lpstr>
      <vt:lpstr>New Documents Continued</vt:lpstr>
      <vt:lpstr>2015-2016</vt:lpstr>
      <vt:lpstr>Rights and Responsibilities Handbook Changes</vt:lpstr>
      <vt:lpstr>Student Rights’ vs. Due Process</vt:lpstr>
      <vt:lpstr>2015-2016</vt:lpstr>
      <vt:lpstr>DIM</vt:lpstr>
      <vt:lpstr>2015-2016</vt:lpstr>
      <vt:lpstr>School Investigations</vt:lpstr>
      <vt:lpstr>2015-2016</vt:lpstr>
      <vt:lpstr>Arrests and Police Investigations</vt:lpstr>
      <vt:lpstr>2015-2016</vt:lpstr>
      <vt:lpstr>Bullying</vt:lpstr>
      <vt:lpstr>Bullying Continued</vt:lpstr>
      <vt:lpstr>Harassment</vt:lpstr>
      <vt:lpstr>Reporting</vt:lpstr>
      <vt:lpstr>Education</vt:lpstr>
      <vt:lpstr>SESIR and Bullying</vt:lpstr>
      <vt:lpstr>What is Bullying?</vt:lpstr>
      <vt:lpstr>Second Chance</vt:lpstr>
      <vt:lpstr>Lunch</vt:lpstr>
      <vt:lpstr>Dealing with students with Differences</vt:lpstr>
      <vt:lpstr>Dealing with Differences</vt:lpstr>
      <vt:lpstr>Response to Intervention/ Multi Tiered Systems of Support</vt:lpstr>
      <vt:lpstr>MTSS</vt:lpstr>
      <vt:lpstr>RTI vs. SWPBS</vt:lpstr>
      <vt:lpstr>RTI/ RTIb</vt:lpstr>
      <vt:lpstr>SWPBS</vt:lpstr>
      <vt:lpstr>PowerPoint Presentation</vt:lpstr>
      <vt:lpstr>PowerPoint Presentation</vt:lpstr>
      <vt:lpstr>FBA/ PBIP</vt:lpstr>
      <vt:lpstr>Legal Requirements</vt:lpstr>
      <vt:lpstr>What is a FBA?</vt:lpstr>
      <vt:lpstr>When?</vt:lpstr>
      <vt:lpstr>Is an FBA only for ESE students?</vt:lpstr>
      <vt:lpstr>Positive Behavior Intervention Plan</vt:lpstr>
      <vt:lpstr>PBIP</vt:lpstr>
      <vt:lpstr>Understanding Students with Emotional Behavioral Disabilities (E/BD)</vt:lpstr>
      <vt:lpstr>Statistics</vt:lpstr>
      <vt:lpstr>Living with E/BD</vt:lpstr>
      <vt:lpstr>What You May See…</vt:lpstr>
      <vt:lpstr>PowerPoint Presentation</vt:lpstr>
      <vt:lpstr>    Contributing Factors to Emotional and Behavioral Problems</vt:lpstr>
      <vt:lpstr>Biological Factors</vt:lpstr>
      <vt:lpstr>Family Factors</vt:lpstr>
      <vt:lpstr>School Factors</vt:lpstr>
      <vt:lpstr>Community Factors</vt:lpstr>
      <vt:lpstr>IMPACT OF E/BD</vt:lpstr>
      <vt:lpstr>IMPACT OF E/BD (cont’d)</vt:lpstr>
      <vt:lpstr>IMPACT OF E/BD (cont’d)</vt:lpstr>
      <vt:lpstr>Things to Keep in Mind…</vt:lpstr>
      <vt:lpstr>When these kids go to school they…</vt:lpstr>
      <vt:lpstr>PowerPoint Presentation</vt:lpstr>
      <vt:lpstr>How does Trauma Affect Learning?</vt:lpstr>
      <vt:lpstr>Trauma-Informed Care</vt:lpstr>
      <vt:lpstr>So, what can we do about it ?</vt:lpstr>
      <vt:lpstr>Important Things We Can Do</vt:lpstr>
      <vt:lpstr>Threat Assessment</vt:lpstr>
      <vt:lpstr>References</vt:lpstr>
    </vt:vector>
  </TitlesOfParts>
  <Company>Escambia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ECSD</dc:creator>
  <cp:lastModifiedBy>mtullius</cp:lastModifiedBy>
  <cp:revision>73</cp:revision>
  <dcterms:created xsi:type="dcterms:W3CDTF">2015-07-02T15:54:19Z</dcterms:created>
  <dcterms:modified xsi:type="dcterms:W3CDTF">2015-08-14T13:40:46Z</dcterms:modified>
</cp:coreProperties>
</file>